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Economica"/>
      <p:regular r:id="rId50"/>
      <p:bold r:id="rId51"/>
      <p:italic r:id="rId52"/>
      <p:boldItalic r:id="rId53"/>
    </p:embeddedFont>
    <p:embeddedFont>
      <p:font typeface="Roboto"/>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027BEB45-ABCE-4658-ACBD-2FD335B08562}">
  <a:tblStyle styleId="{027BEB45-ABCE-4658-ACBD-2FD335B08562}"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conomica-bold.fntdata"/><Relationship Id="rId50" Type="http://schemas.openxmlformats.org/officeDocument/2006/relationships/font" Target="fonts/Economica-regular.fntdata"/><Relationship Id="rId53" Type="http://schemas.openxmlformats.org/officeDocument/2006/relationships/font" Target="fonts/Economica-boldItalic.fntdata"/><Relationship Id="rId52" Type="http://schemas.openxmlformats.org/officeDocument/2006/relationships/font" Target="fonts/Economica-italic.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OpenSans-bold.fntdata"/><Relationship Id="rId14" Type="http://schemas.openxmlformats.org/officeDocument/2006/relationships/slide" Target="slides/slide9.xml"/><Relationship Id="rId58" Type="http://schemas.openxmlformats.org/officeDocument/2006/relationships/font" Target="fonts/Ope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2" name="Shape 12"/>
          <p:cNvSpPr txBox="1"/>
          <p:nvPr>
            <p:ph type="ctrTitle"/>
          </p:nvPr>
        </p:nvSpPr>
        <p:spPr>
          <a:xfrm>
            <a:off x="3044700" y="1444255"/>
            <a:ext cx="3054600" cy="1537199"/>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3" name="Shape 53"/>
          <p:cNvSpPr txBox="1"/>
          <p:nvPr>
            <p:ph type="title"/>
          </p:nvPr>
        </p:nvSpPr>
        <p:spPr>
          <a:xfrm>
            <a:off x="311700" y="957125"/>
            <a:ext cx="8520600" cy="2128800"/>
          </a:xfrm>
          <a:prstGeom prst="rect">
            <a:avLst/>
          </a:prstGeom>
        </p:spPr>
        <p:txBody>
          <a:bodyPr anchorCtr="0" anchor="ctr" bIns="91425" lIns="91425" rIns="91425" tIns="91425"/>
          <a:lstStyle>
            <a:lvl1pPr lvl="0" algn="ctr">
              <a:spcBef>
                <a:spcPts val="0"/>
              </a:spcBef>
              <a:buClr>
                <a:schemeClr val="lt2"/>
              </a:buClr>
              <a:buSzPct val="100000"/>
              <a:defRPr sz="16000">
                <a:solidFill>
                  <a:schemeClr val="lt2"/>
                </a:solidFill>
              </a:defRPr>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p:txBody>
      </p:sp>
      <p:sp>
        <p:nvSpPr>
          <p:cNvPr id="54" name="Shape 54"/>
          <p:cNvSpPr txBox="1"/>
          <p:nvPr>
            <p:ph idx="1" type="body"/>
          </p:nvPr>
        </p:nvSpPr>
        <p:spPr>
          <a:xfrm>
            <a:off x="311700" y="316200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5" name="Shape 5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8" name="Shape 18"/>
          <p:cNvSpPr txBox="1"/>
          <p:nvPr>
            <p:ph type="title"/>
          </p:nvPr>
        </p:nvSpPr>
        <p:spPr>
          <a:xfrm>
            <a:off x="773700" y="1806450"/>
            <a:ext cx="7596600" cy="15306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5" name="Shape 35"/>
          <p:cNvSpPr txBox="1"/>
          <p:nvPr>
            <p:ph idx="1" type="body"/>
          </p:nvPr>
        </p:nvSpPr>
        <p:spPr>
          <a:xfrm>
            <a:off x="311700" y="1399399"/>
            <a:ext cx="2808000" cy="27849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6" name="Shape 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4" name="Shape 44"/>
          <p:cNvSpPr txBox="1"/>
          <p:nvPr>
            <p:ph type="title"/>
          </p:nvPr>
        </p:nvSpPr>
        <p:spPr>
          <a:xfrm>
            <a:off x="265500" y="929275"/>
            <a:ext cx="4045200" cy="1786200"/>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5" name="Shape 45"/>
          <p:cNvSpPr txBox="1"/>
          <p:nvPr>
            <p:ph idx="1" type="subTitle"/>
          </p:nvPr>
        </p:nvSpPr>
        <p:spPr>
          <a:xfrm>
            <a:off x="265500" y="2769000"/>
            <a:ext cx="4045200" cy="1574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rIns="91425" tIns="91425"/>
          <a:lstStyle>
            <a:lvl1pPr lv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Economica"/>
                <a:ea typeface="Economica"/>
                <a:cs typeface="Economica"/>
                <a:sym typeface="Economic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01.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6.png"/><Relationship Id="rId4" Type="http://schemas.openxmlformats.org/officeDocument/2006/relationships/image" Target="../media/image04.png"/><Relationship Id="rId5" Type="http://schemas.openxmlformats.org/officeDocument/2006/relationships/image" Target="../media/image0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7.png"/><Relationship Id="rId4" Type="http://schemas.openxmlformats.org/officeDocument/2006/relationships/image" Target="../media/image0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08.png"/><Relationship Id="rId4" Type="http://schemas.openxmlformats.org/officeDocument/2006/relationships/image" Target="../media/image09.png"/><Relationship Id="rId5"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03.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8.png"/><Relationship Id="rId6"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1" name="Shape 61"/>
        <p:cNvGrpSpPr/>
        <p:nvPr/>
      </p:nvGrpSpPr>
      <p:grpSpPr>
        <a:xfrm>
          <a:off x="0" y="0"/>
          <a:ext cx="0" cy="0"/>
          <a:chOff x="0" y="0"/>
          <a:chExt cx="0" cy="0"/>
        </a:xfrm>
      </p:grpSpPr>
      <p:sp>
        <p:nvSpPr>
          <p:cNvPr id="62" name="Shape 62"/>
          <p:cNvSpPr txBox="1"/>
          <p:nvPr/>
        </p:nvSpPr>
        <p:spPr>
          <a:xfrm>
            <a:off x="6384075" y="3405125"/>
            <a:ext cx="2694600" cy="1523100"/>
          </a:xfrm>
          <a:prstGeom prst="rect">
            <a:avLst/>
          </a:prstGeom>
          <a:noFill/>
          <a:ln>
            <a:noFill/>
          </a:ln>
        </p:spPr>
        <p:txBody>
          <a:bodyPr anchorCtr="0" anchor="t" bIns="91425" lIns="91425" rIns="91425" tIns="91425">
            <a:noAutofit/>
          </a:bodyPr>
          <a:lstStyle/>
          <a:p>
            <a:pPr lvl="0" rtl="0" algn="ctr">
              <a:lnSpc>
                <a:spcPct val="115000"/>
              </a:lnSpc>
              <a:spcBef>
                <a:spcPts val="0"/>
              </a:spcBef>
              <a:buNone/>
            </a:pPr>
            <a:r>
              <a:rPr lang="en" sz="3600"/>
              <a:t>Team 8</a:t>
            </a:r>
            <a:r>
              <a:rPr lang="en" sz="3600">
                <a:solidFill>
                  <a:srgbClr val="2D3B45"/>
                </a:solidFill>
                <a:highlight>
                  <a:srgbClr val="FFFFFF"/>
                </a:highlight>
              </a:rPr>
              <a:t> </a:t>
            </a:r>
          </a:p>
          <a:p>
            <a:pPr lvl="0" rtl="0" algn="ctr">
              <a:lnSpc>
                <a:spcPct val="115000"/>
              </a:lnSpc>
              <a:spcBef>
                <a:spcPts val="0"/>
              </a:spcBef>
              <a:buNone/>
            </a:pPr>
            <a:r>
              <a:rPr lang="en" sz="2000">
                <a:solidFill>
                  <a:srgbClr val="666666"/>
                </a:solidFill>
              </a:rPr>
              <a:t>DIG4104c</a:t>
            </a:r>
          </a:p>
          <a:p>
            <a:pPr lvl="0" algn="ctr">
              <a:lnSpc>
                <a:spcPct val="115000"/>
              </a:lnSpc>
              <a:spcBef>
                <a:spcPts val="0"/>
              </a:spcBef>
              <a:buNone/>
            </a:pPr>
            <a:r>
              <a:rPr lang="en" sz="2000">
                <a:solidFill>
                  <a:srgbClr val="666666"/>
                </a:solidFill>
              </a:rPr>
              <a:t>Fall 2016</a:t>
            </a:r>
          </a:p>
          <a:p>
            <a:pPr lvl="0">
              <a:spcBef>
                <a:spcPts val="0"/>
              </a:spcBef>
              <a:buNone/>
            </a:pPr>
            <a:r>
              <a:t/>
            </a:r>
            <a:endParaRPr/>
          </a:p>
        </p:txBody>
      </p:sp>
      <p:pic>
        <p:nvPicPr>
          <p:cNvPr descr="cpyc_logo_black.png" id="63" name="Shape 63"/>
          <p:cNvPicPr preferRelativeResize="0"/>
          <p:nvPr/>
        </p:nvPicPr>
        <p:blipFill>
          <a:blip r:embed="rId3">
            <a:alphaModFix/>
          </a:blip>
          <a:stretch>
            <a:fillRect/>
          </a:stretch>
        </p:blipFill>
        <p:spPr>
          <a:xfrm>
            <a:off x="6722574" y="730900"/>
            <a:ext cx="2017624" cy="2596125"/>
          </a:xfrm>
          <a:prstGeom prst="rect">
            <a:avLst/>
          </a:prstGeom>
          <a:noFill/>
          <a:ln>
            <a:noFill/>
          </a:ln>
        </p:spPr>
      </p:pic>
      <p:pic>
        <p:nvPicPr>
          <p:cNvPr id="64" name="Shape 64"/>
          <p:cNvPicPr preferRelativeResize="0"/>
          <p:nvPr/>
        </p:nvPicPr>
        <p:blipFill>
          <a:blip r:embed="rId4">
            <a:alphaModFix amt="36000"/>
          </a:blip>
          <a:stretch>
            <a:fillRect/>
          </a:stretch>
        </p:blipFill>
        <p:spPr>
          <a:xfrm>
            <a:off x="0" y="0"/>
            <a:ext cx="6722547" cy="50469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311700" y="228500"/>
            <a:ext cx="8520600" cy="845100"/>
          </a:xfrm>
          <a:prstGeom prst="rect">
            <a:avLst/>
          </a:prstGeom>
        </p:spPr>
        <p:txBody>
          <a:bodyPr anchorCtr="0" anchor="b" bIns="91425" lIns="91425" rIns="91425" tIns="91425">
            <a:noAutofit/>
          </a:bodyPr>
          <a:lstStyle/>
          <a:p>
            <a:pPr lvl="0" rtl="0" algn="ctr">
              <a:spcBef>
                <a:spcPts val="0"/>
              </a:spcBef>
              <a:buNone/>
            </a:pPr>
            <a:r>
              <a:rPr lang="en">
                <a:solidFill>
                  <a:srgbClr val="666666"/>
                </a:solidFill>
                <a:latin typeface="Roboto"/>
                <a:ea typeface="Roboto"/>
                <a:cs typeface="Roboto"/>
                <a:sym typeface="Roboto"/>
              </a:rPr>
              <a:t>CONFUSING LOGO</a:t>
            </a:r>
          </a:p>
        </p:txBody>
      </p:sp>
      <p:pic>
        <p:nvPicPr>
          <p:cNvPr id="121" name="Shape 121"/>
          <p:cNvPicPr preferRelativeResize="0"/>
          <p:nvPr/>
        </p:nvPicPr>
        <p:blipFill>
          <a:blip r:embed="rId3">
            <a:alphaModFix/>
          </a:blip>
          <a:stretch>
            <a:fillRect/>
          </a:stretch>
        </p:blipFill>
        <p:spPr>
          <a:xfrm>
            <a:off x="2486123" y="1228874"/>
            <a:ext cx="4171749" cy="348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5" name="Shape 125"/>
        <p:cNvGrpSpPr/>
        <p:nvPr/>
      </p:nvGrpSpPr>
      <p:grpSpPr>
        <a:xfrm>
          <a:off x="0" y="0"/>
          <a:ext cx="0" cy="0"/>
          <a:chOff x="0" y="0"/>
          <a:chExt cx="0" cy="0"/>
        </a:xfrm>
      </p:grpSpPr>
      <p:pic>
        <p:nvPicPr>
          <p:cNvPr descr="Screen Shot 2016-11-22 at 9.26.24 PM.png" id="126" name="Shape 126"/>
          <p:cNvPicPr preferRelativeResize="0"/>
          <p:nvPr/>
        </p:nvPicPr>
        <p:blipFill>
          <a:blip r:embed="rId3">
            <a:alphaModFix/>
          </a:blip>
          <a:stretch>
            <a:fillRect/>
          </a:stretch>
        </p:blipFill>
        <p:spPr>
          <a:xfrm>
            <a:off x="691087" y="741224"/>
            <a:ext cx="7761826" cy="4230299"/>
          </a:xfrm>
          <a:prstGeom prst="rect">
            <a:avLst/>
          </a:prstGeom>
          <a:noFill/>
          <a:ln cap="flat" cmpd="sng" w="9525">
            <a:solidFill>
              <a:srgbClr val="FF0000"/>
            </a:solidFill>
            <a:prstDash val="solid"/>
            <a:round/>
            <a:headEnd len="med" w="med" type="none"/>
            <a:tailEnd len="med" w="med" type="none"/>
          </a:ln>
        </p:spPr>
      </p:pic>
      <p:sp>
        <p:nvSpPr>
          <p:cNvPr id="127" name="Shape 127"/>
          <p:cNvSpPr/>
          <p:nvPr/>
        </p:nvSpPr>
        <p:spPr>
          <a:xfrm>
            <a:off x="1039847" y="3178825"/>
            <a:ext cx="555625" cy="301200"/>
          </a:xfrm>
          <a:custGeom>
            <a:pathLst>
              <a:path extrusionOk="0" h="12048" w="22225">
                <a:moveTo>
                  <a:pt x="1673" y="0"/>
                </a:moveTo>
                <a:cubicBezTo>
                  <a:pt x="1315" y="3221"/>
                  <a:pt x="-1464" y="7915"/>
                  <a:pt x="1232" y="9713"/>
                </a:cubicBezTo>
                <a:cubicBezTo>
                  <a:pt x="7091" y="13619"/>
                  <a:pt x="20047" y="12510"/>
                  <a:pt x="21982" y="5739"/>
                </a:cubicBezTo>
                <a:cubicBezTo>
                  <a:pt x="23923" y="-1054"/>
                  <a:pt x="790" y="-1767"/>
                  <a:pt x="790" y="5298"/>
                </a:cubicBezTo>
              </a:path>
            </a:pathLst>
          </a:custGeom>
          <a:noFill/>
          <a:ln cap="flat" cmpd="sng" w="9525">
            <a:solidFill>
              <a:srgbClr val="FF0000"/>
            </a:solidFill>
            <a:prstDash val="solid"/>
            <a:round/>
            <a:headEnd len="lg" w="lg" type="none"/>
            <a:tailEnd len="lg" w="lg" type="none"/>
          </a:ln>
        </p:spPr>
      </p:sp>
      <p:sp>
        <p:nvSpPr>
          <p:cNvPr id="128" name="Shape 128"/>
          <p:cNvSpPr txBox="1"/>
          <p:nvPr/>
        </p:nvSpPr>
        <p:spPr>
          <a:xfrm>
            <a:off x="1818150" y="110375"/>
            <a:ext cx="5507700" cy="463500"/>
          </a:xfrm>
          <a:prstGeom prst="rect">
            <a:avLst/>
          </a:prstGeom>
          <a:noFill/>
          <a:ln>
            <a:noFill/>
          </a:ln>
        </p:spPr>
        <p:txBody>
          <a:bodyPr anchorCtr="0" anchor="t" bIns="91425" lIns="91425" rIns="91425" tIns="91425">
            <a:noAutofit/>
          </a:bodyPr>
          <a:lstStyle/>
          <a:p>
            <a:pPr lvl="0" algn="ctr">
              <a:spcBef>
                <a:spcPts val="0"/>
              </a:spcBef>
              <a:buNone/>
            </a:pPr>
            <a:r>
              <a:rPr lang="en" sz="2800">
                <a:solidFill>
                  <a:srgbClr val="666666"/>
                </a:solidFill>
                <a:latin typeface="Roboto"/>
                <a:ea typeface="Roboto"/>
                <a:cs typeface="Roboto"/>
                <a:sym typeface="Roboto"/>
              </a:rPr>
              <a:t>CURRENT CPYC WEBSITE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32" name="Shape 132"/>
        <p:cNvGrpSpPr/>
        <p:nvPr/>
      </p:nvGrpSpPr>
      <p:grpSpPr>
        <a:xfrm>
          <a:off x="0" y="0"/>
          <a:ext cx="0" cy="0"/>
          <a:chOff x="0" y="0"/>
          <a:chExt cx="0" cy="0"/>
        </a:xfrm>
      </p:grpSpPr>
      <p:sp>
        <p:nvSpPr>
          <p:cNvPr id="133" name="Shape 133"/>
          <p:cNvSpPr txBox="1"/>
          <p:nvPr>
            <p:ph type="title"/>
          </p:nvPr>
        </p:nvSpPr>
        <p:spPr>
          <a:xfrm>
            <a:off x="311700" y="421525"/>
            <a:ext cx="8520600" cy="546000"/>
          </a:xfrm>
          <a:prstGeom prst="rect">
            <a:avLst/>
          </a:prstGeom>
        </p:spPr>
        <p:txBody>
          <a:bodyPr anchorCtr="0" anchor="b" bIns="91425" lIns="91425" rIns="91425" tIns="91425">
            <a:noAutofit/>
          </a:bodyPr>
          <a:lstStyle/>
          <a:p>
            <a:pPr lvl="0" rtl="0" algn="ctr">
              <a:spcBef>
                <a:spcPts val="0"/>
              </a:spcBef>
              <a:buNone/>
            </a:pPr>
            <a:r>
              <a:rPr lang="en">
                <a:solidFill>
                  <a:srgbClr val="666666"/>
                </a:solidFill>
                <a:latin typeface="Roboto"/>
                <a:ea typeface="Roboto"/>
                <a:cs typeface="Roboto"/>
                <a:sym typeface="Roboto"/>
              </a:rPr>
              <a:t>UNRESPONSIVE WEBDESIG</a:t>
            </a:r>
            <a:r>
              <a:rPr lang="en">
                <a:solidFill>
                  <a:srgbClr val="666666"/>
                </a:solidFill>
                <a:latin typeface="Roboto"/>
                <a:ea typeface="Roboto"/>
                <a:cs typeface="Roboto"/>
                <a:sym typeface="Roboto"/>
              </a:rPr>
              <a:t>N</a:t>
            </a:r>
          </a:p>
        </p:txBody>
      </p:sp>
      <p:pic>
        <p:nvPicPr>
          <p:cNvPr id="134" name="Shape 134"/>
          <p:cNvPicPr preferRelativeResize="0"/>
          <p:nvPr/>
        </p:nvPicPr>
        <p:blipFill>
          <a:blip r:embed="rId3">
            <a:alphaModFix/>
          </a:blip>
          <a:stretch>
            <a:fillRect/>
          </a:stretch>
        </p:blipFill>
        <p:spPr>
          <a:xfrm>
            <a:off x="3272837" y="967524"/>
            <a:ext cx="2598324" cy="3988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38" name="Shape 138"/>
        <p:cNvGrpSpPr/>
        <p:nvPr/>
      </p:nvGrpSpPr>
      <p:grpSpPr>
        <a:xfrm>
          <a:off x="0" y="0"/>
          <a:ext cx="0" cy="0"/>
          <a:chOff x="0" y="0"/>
          <a:chExt cx="0" cy="0"/>
        </a:xfrm>
      </p:grpSpPr>
      <p:pic>
        <p:nvPicPr>
          <p:cNvPr descr="Screen Shot 2016-11-22 at 9.27.33 PM.png" id="139" name="Shape 139"/>
          <p:cNvPicPr preferRelativeResize="0"/>
          <p:nvPr/>
        </p:nvPicPr>
        <p:blipFill>
          <a:blip r:embed="rId3">
            <a:alphaModFix/>
          </a:blip>
          <a:stretch>
            <a:fillRect/>
          </a:stretch>
        </p:blipFill>
        <p:spPr>
          <a:xfrm>
            <a:off x="474799" y="1125850"/>
            <a:ext cx="2257475" cy="3860824"/>
          </a:xfrm>
          <a:prstGeom prst="rect">
            <a:avLst/>
          </a:prstGeom>
          <a:noFill/>
          <a:ln>
            <a:noFill/>
          </a:ln>
        </p:spPr>
      </p:pic>
      <p:pic>
        <p:nvPicPr>
          <p:cNvPr descr="Screen Shot 2016-11-22 at 9.27.42 PM.png" id="140" name="Shape 140"/>
          <p:cNvPicPr preferRelativeResize="0"/>
          <p:nvPr/>
        </p:nvPicPr>
        <p:blipFill>
          <a:blip r:embed="rId4">
            <a:alphaModFix/>
          </a:blip>
          <a:stretch>
            <a:fillRect/>
          </a:stretch>
        </p:blipFill>
        <p:spPr>
          <a:xfrm>
            <a:off x="2910399" y="1125850"/>
            <a:ext cx="2753348" cy="3860825"/>
          </a:xfrm>
          <a:prstGeom prst="rect">
            <a:avLst/>
          </a:prstGeom>
          <a:noFill/>
          <a:ln>
            <a:noFill/>
          </a:ln>
        </p:spPr>
      </p:pic>
      <p:sp>
        <p:nvSpPr>
          <p:cNvPr id="141" name="Shape 141"/>
          <p:cNvSpPr txBox="1"/>
          <p:nvPr/>
        </p:nvSpPr>
        <p:spPr>
          <a:xfrm>
            <a:off x="2283650" y="91325"/>
            <a:ext cx="4824900" cy="648900"/>
          </a:xfrm>
          <a:prstGeom prst="rect">
            <a:avLst/>
          </a:prstGeom>
          <a:noFill/>
          <a:ln>
            <a:noFill/>
          </a:ln>
        </p:spPr>
        <p:txBody>
          <a:bodyPr anchorCtr="0" anchor="ctr" bIns="91425" lIns="91425" rIns="91425" tIns="91425">
            <a:noAutofit/>
          </a:bodyPr>
          <a:lstStyle/>
          <a:p>
            <a:pPr lvl="0" rtl="0" algn="ctr">
              <a:spcBef>
                <a:spcPts val="0"/>
              </a:spcBef>
              <a:buNone/>
            </a:pPr>
            <a:r>
              <a:rPr lang="en" sz="2800">
                <a:solidFill>
                  <a:srgbClr val="666666"/>
                </a:solidFill>
                <a:latin typeface="Roboto"/>
                <a:ea typeface="Roboto"/>
                <a:cs typeface="Roboto"/>
                <a:sym typeface="Roboto"/>
              </a:rPr>
              <a:t>INCONSISTENT NAVIGATION</a:t>
            </a:r>
          </a:p>
        </p:txBody>
      </p:sp>
      <p:sp>
        <p:nvSpPr>
          <p:cNvPr id="142" name="Shape 142"/>
          <p:cNvSpPr/>
          <p:nvPr/>
        </p:nvSpPr>
        <p:spPr>
          <a:xfrm>
            <a:off x="1686373" y="4355850"/>
            <a:ext cx="1056950" cy="648875"/>
          </a:xfrm>
          <a:custGeom>
            <a:pathLst>
              <a:path extrusionOk="0" h="25955" w="42278">
                <a:moveTo>
                  <a:pt x="10741" y="1518"/>
                </a:moveTo>
                <a:cubicBezTo>
                  <a:pt x="7285" y="1518"/>
                  <a:pt x="2654" y="2535"/>
                  <a:pt x="1252" y="5694"/>
                </a:cubicBezTo>
                <a:cubicBezTo>
                  <a:pt x="-399" y="9410"/>
                  <a:pt x="-670" y="15163"/>
                  <a:pt x="2390" y="17841"/>
                </a:cubicBezTo>
                <a:cubicBezTo>
                  <a:pt x="12200" y="26424"/>
                  <a:pt x="35658" y="30258"/>
                  <a:pt x="41489" y="18600"/>
                </a:cubicBezTo>
                <a:cubicBezTo>
                  <a:pt x="46798" y="7983"/>
                  <a:pt x="22991" y="0"/>
                  <a:pt x="11121" y="0"/>
                </a:cubicBezTo>
              </a:path>
            </a:pathLst>
          </a:custGeom>
          <a:noFill/>
          <a:ln cap="flat" cmpd="sng" w="9525">
            <a:solidFill>
              <a:srgbClr val="FF0000"/>
            </a:solidFill>
            <a:prstDash val="solid"/>
            <a:round/>
            <a:headEnd len="lg" w="lg" type="none"/>
            <a:tailEnd len="lg" w="lg" type="none"/>
          </a:ln>
        </p:spPr>
      </p:sp>
      <p:sp>
        <p:nvSpPr>
          <p:cNvPr id="143" name="Shape 143"/>
          <p:cNvSpPr txBox="1"/>
          <p:nvPr/>
        </p:nvSpPr>
        <p:spPr>
          <a:xfrm>
            <a:off x="854587" y="740225"/>
            <a:ext cx="1497899" cy="265800"/>
          </a:xfrm>
          <a:prstGeom prst="rect">
            <a:avLst/>
          </a:prstGeom>
          <a:noFill/>
          <a:ln>
            <a:noFill/>
          </a:ln>
        </p:spPr>
        <p:txBody>
          <a:bodyPr anchorCtr="0" anchor="t" bIns="91425" lIns="91425" rIns="91425" tIns="91425">
            <a:noAutofit/>
          </a:bodyPr>
          <a:lstStyle/>
          <a:p>
            <a:pPr lvl="0">
              <a:spcBef>
                <a:spcPts val="0"/>
              </a:spcBef>
              <a:buNone/>
            </a:pPr>
            <a:r>
              <a:rPr lang="en" sz="1800">
                <a:solidFill>
                  <a:srgbClr val="434343"/>
                </a:solidFill>
                <a:latin typeface="Roboto"/>
                <a:ea typeface="Roboto"/>
                <a:cs typeface="Roboto"/>
                <a:sym typeface="Roboto"/>
              </a:rPr>
              <a:t>Home Page</a:t>
            </a:r>
          </a:p>
        </p:txBody>
      </p:sp>
      <p:sp>
        <p:nvSpPr>
          <p:cNvPr id="144" name="Shape 144"/>
          <p:cNvSpPr txBox="1"/>
          <p:nvPr/>
        </p:nvSpPr>
        <p:spPr>
          <a:xfrm>
            <a:off x="3491325" y="740225"/>
            <a:ext cx="1591500" cy="2658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34343"/>
                </a:solidFill>
                <a:latin typeface="Roboto"/>
                <a:ea typeface="Roboto"/>
                <a:cs typeface="Roboto"/>
                <a:sym typeface="Roboto"/>
              </a:rPr>
              <a:t>About </a:t>
            </a:r>
            <a:r>
              <a:rPr lang="en" sz="1800">
                <a:solidFill>
                  <a:srgbClr val="434343"/>
                </a:solidFill>
                <a:latin typeface="Roboto"/>
                <a:ea typeface="Roboto"/>
                <a:cs typeface="Roboto"/>
                <a:sym typeface="Roboto"/>
              </a:rPr>
              <a:t> Page</a:t>
            </a:r>
          </a:p>
        </p:txBody>
      </p:sp>
      <p:sp>
        <p:nvSpPr>
          <p:cNvPr id="145" name="Shape 145"/>
          <p:cNvSpPr txBox="1"/>
          <p:nvPr/>
        </p:nvSpPr>
        <p:spPr>
          <a:xfrm>
            <a:off x="6207100" y="740225"/>
            <a:ext cx="2022900" cy="2658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34343"/>
                </a:solidFill>
                <a:latin typeface="Roboto"/>
                <a:ea typeface="Roboto"/>
                <a:cs typeface="Roboto"/>
                <a:sym typeface="Roboto"/>
              </a:rPr>
              <a:t>Celebrity</a:t>
            </a:r>
            <a:r>
              <a:rPr lang="en" sz="1800">
                <a:solidFill>
                  <a:srgbClr val="434343"/>
                </a:solidFill>
                <a:latin typeface="Roboto"/>
                <a:ea typeface="Roboto"/>
                <a:cs typeface="Roboto"/>
                <a:sym typeface="Roboto"/>
              </a:rPr>
              <a:t>  Page</a:t>
            </a:r>
          </a:p>
        </p:txBody>
      </p:sp>
      <p:pic>
        <p:nvPicPr>
          <p:cNvPr id="146" name="Shape 146"/>
          <p:cNvPicPr preferRelativeResize="0"/>
          <p:nvPr/>
        </p:nvPicPr>
        <p:blipFill>
          <a:blip r:embed="rId5">
            <a:alphaModFix/>
          </a:blip>
          <a:stretch>
            <a:fillRect/>
          </a:stretch>
        </p:blipFill>
        <p:spPr>
          <a:xfrm>
            <a:off x="5841875" y="1127268"/>
            <a:ext cx="2753349" cy="3857993"/>
          </a:xfrm>
          <a:prstGeom prst="rect">
            <a:avLst/>
          </a:prstGeom>
          <a:noFill/>
          <a:ln cap="flat" cmpd="sng" w="9525">
            <a:solidFill>
              <a:srgbClr val="FF0000"/>
            </a:solidFill>
            <a:prstDash val="solid"/>
            <a:round/>
            <a:headEnd len="med" w="med" type="none"/>
            <a:tailEnd len="med" w="med" type="none"/>
          </a:ln>
        </p:spPr>
      </p:pic>
      <p:sp>
        <p:nvSpPr>
          <p:cNvPr id="147" name="Shape 147"/>
          <p:cNvSpPr/>
          <p:nvPr/>
        </p:nvSpPr>
        <p:spPr>
          <a:xfrm>
            <a:off x="4066378" y="2972687"/>
            <a:ext cx="1395350" cy="536499"/>
          </a:xfrm>
          <a:custGeom>
            <a:pathLst>
              <a:path extrusionOk="0" h="21460" w="55814">
                <a:moveTo>
                  <a:pt x="570" y="286"/>
                </a:moveTo>
                <a:cubicBezTo>
                  <a:pt x="-6024" y="17879"/>
                  <a:pt x="52520" y="30965"/>
                  <a:pt x="55612" y="12433"/>
                </a:cubicBezTo>
                <a:cubicBezTo>
                  <a:pt x="57224" y="2763"/>
                  <a:pt x="38463" y="665"/>
                  <a:pt x="28660" y="665"/>
                </a:cubicBezTo>
                <a:cubicBezTo>
                  <a:pt x="20420" y="665"/>
                  <a:pt x="11355" y="-1504"/>
                  <a:pt x="3987" y="2184"/>
                </a:cubicBezTo>
              </a:path>
            </a:pathLst>
          </a:custGeom>
          <a:noFill/>
          <a:ln cap="flat" cmpd="sng" w="9525">
            <a:solidFill>
              <a:srgbClr val="FF0000"/>
            </a:solidFill>
            <a:prstDash val="solid"/>
            <a:round/>
            <a:headEnd len="lg" w="lg" type="none"/>
            <a:tailEnd len="lg" w="lg" type="none"/>
          </a:ln>
        </p:spPr>
      </p:sp>
      <p:sp>
        <p:nvSpPr>
          <p:cNvPr id="148" name="Shape 148"/>
          <p:cNvSpPr/>
          <p:nvPr/>
        </p:nvSpPr>
        <p:spPr>
          <a:xfrm>
            <a:off x="7014086" y="2701648"/>
            <a:ext cx="1497975" cy="431200"/>
          </a:xfrm>
          <a:custGeom>
            <a:pathLst>
              <a:path extrusionOk="0" h="17248" w="59919">
                <a:moveTo>
                  <a:pt x="21594" y="498"/>
                </a:moveTo>
                <a:cubicBezTo>
                  <a:pt x="14667" y="498"/>
                  <a:pt x="5424" y="-1494"/>
                  <a:pt x="1096" y="3914"/>
                </a:cubicBezTo>
                <a:cubicBezTo>
                  <a:pt x="-566" y="5991"/>
                  <a:pt x="-158" y="9786"/>
                  <a:pt x="1475" y="11886"/>
                </a:cubicBezTo>
                <a:cubicBezTo>
                  <a:pt x="7528" y="19669"/>
                  <a:pt x="20843" y="16441"/>
                  <a:pt x="30704" y="16441"/>
                </a:cubicBezTo>
                <a:cubicBezTo>
                  <a:pt x="40909" y="16441"/>
                  <a:pt x="62485" y="15966"/>
                  <a:pt x="59553" y="6192"/>
                </a:cubicBezTo>
                <a:cubicBezTo>
                  <a:pt x="58378" y="2276"/>
                  <a:pt x="52174" y="2438"/>
                  <a:pt x="48165" y="1637"/>
                </a:cubicBezTo>
                <a:cubicBezTo>
                  <a:pt x="36744" y="-645"/>
                  <a:pt x="24731" y="862"/>
                  <a:pt x="13243" y="2775"/>
                </a:cubicBezTo>
              </a:path>
            </a:pathLst>
          </a:custGeom>
          <a:noFill/>
          <a:ln cap="flat" cmpd="sng" w="9525">
            <a:solidFill>
              <a:srgbClr val="FF0000"/>
            </a:solidFill>
            <a:prstDash val="solid"/>
            <a:round/>
            <a:headEnd len="lg" w="lg" type="none"/>
            <a:tailEnd len="lg" w="lg" type="none"/>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52" name="Shape 152"/>
        <p:cNvGrpSpPr/>
        <p:nvPr/>
      </p:nvGrpSpPr>
      <p:grpSpPr>
        <a:xfrm>
          <a:off x="0" y="0"/>
          <a:ext cx="0" cy="0"/>
          <a:chOff x="0" y="0"/>
          <a:chExt cx="0" cy="0"/>
        </a:xfrm>
      </p:grpSpPr>
      <p:sp>
        <p:nvSpPr>
          <p:cNvPr id="153" name="Shape 153"/>
          <p:cNvSpPr txBox="1"/>
          <p:nvPr>
            <p:ph type="title"/>
          </p:nvPr>
        </p:nvSpPr>
        <p:spPr>
          <a:xfrm>
            <a:off x="311700" y="329625"/>
            <a:ext cx="8520600" cy="572700"/>
          </a:xfrm>
          <a:prstGeom prst="rect">
            <a:avLst/>
          </a:prstGeom>
        </p:spPr>
        <p:txBody>
          <a:bodyPr anchorCtr="0" anchor="b" bIns="91425" lIns="91425" rIns="91425" tIns="91425">
            <a:noAutofit/>
          </a:bodyPr>
          <a:lstStyle/>
          <a:p>
            <a:pPr lvl="0" algn="ctr">
              <a:spcBef>
                <a:spcPts val="0"/>
              </a:spcBef>
              <a:buNone/>
            </a:pPr>
            <a:r>
              <a:rPr lang="en">
                <a:solidFill>
                  <a:srgbClr val="666666"/>
                </a:solidFill>
                <a:latin typeface="Roboto"/>
                <a:ea typeface="Roboto"/>
                <a:cs typeface="Roboto"/>
                <a:sym typeface="Roboto"/>
              </a:rPr>
              <a:t>OUTDATED CONTENT</a:t>
            </a:r>
          </a:p>
        </p:txBody>
      </p:sp>
      <p:pic>
        <p:nvPicPr>
          <p:cNvPr id="154" name="Shape 154"/>
          <p:cNvPicPr preferRelativeResize="0"/>
          <p:nvPr/>
        </p:nvPicPr>
        <p:blipFill>
          <a:blip r:embed="rId3">
            <a:alphaModFix/>
          </a:blip>
          <a:stretch>
            <a:fillRect/>
          </a:stretch>
        </p:blipFill>
        <p:spPr>
          <a:xfrm>
            <a:off x="468525" y="938624"/>
            <a:ext cx="8206960" cy="4011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58" name="Shape 158"/>
        <p:cNvGrpSpPr/>
        <p:nvPr/>
      </p:nvGrpSpPr>
      <p:grpSpPr>
        <a:xfrm>
          <a:off x="0" y="0"/>
          <a:ext cx="0" cy="0"/>
          <a:chOff x="0" y="0"/>
          <a:chExt cx="0" cy="0"/>
        </a:xfrm>
      </p:grpSpPr>
      <p:sp>
        <p:nvSpPr>
          <p:cNvPr id="159" name="Shape 159"/>
          <p:cNvSpPr txBox="1"/>
          <p:nvPr>
            <p:ph type="title"/>
          </p:nvPr>
        </p:nvSpPr>
        <p:spPr>
          <a:xfrm>
            <a:off x="311700" y="0"/>
            <a:ext cx="8520600" cy="4650900"/>
          </a:xfrm>
          <a:prstGeom prst="rect">
            <a:avLst/>
          </a:prstGeom>
        </p:spPr>
        <p:txBody>
          <a:bodyPr anchorCtr="0" anchor="b" bIns="91425" lIns="91425" rIns="91425" tIns="91425">
            <a:noAutofit/>
          </a:bodyPr>
          <a:lstStyle/>
          <a:p>
            <a:pPr lvl="0" rtl="0" algn="ctr">
              <a:spcBef>
                <a:spcPts val="0"/>
              </a:spcBef>
              <a:buNone/>
            </a:pPr>
            <a:r>
              <a:rPr lang="en" sz="2400">
                <a:solidFill>
                  <a:srgbClr val="666666"/>
                </a:solidFill>
                <a:latin typeface="Roboto"/>
                <a:ea typeface="Roboto"/>
                <a:cs typeface="Roboto"/>
                <a:sym typeface="Roboto"/>
              </a:rPr>
              <a:t>BROKEN LINKS</a:t>
            </a:r>
          </a:p>
          <a:p>
            <a:pPr lvl="0" rtl="0" algn="ctr">
              <a:spcBef>
                <a:spcPts val="0"/>
              </a:spcBef>
              <a:buNone/>
            </a:pPr>
            <a:r>
              <a:t/>
            </a:r>
            <a:endParaRPr>
              <a:solidFill>
                <a:srgbClr val="666666"/>
              </a:solidFill>
              <a:latin typeface="Roboto"/>
              <a:ea typeface="Roboto"/>
              <a:cs typeface="Roboto"/>
              <a:sym typeface="Roboto"/>
            </a:endParaRPr>
          </a:p>
          <a:p>
            <a:pPr lvl="0" rtl="0" algn="ctr">
              <a:spcBef>
                <a:spcPts val="0"/>
              </a:spcBef>
              <a:buNone/>
            </a:pPr>
            <a:r>
              <a:t/>
            </a:r>
            <a:endParaRPr>
              <a:solidFill>
                <a:srgbClr val="666666"/>
              </a:solidFill>
              <a:latin typeface="Roboto"/>
              <a:ea typeface="Roboto"/>
              <a:cs typeface="Roboto"/>
              <a:sym typeface="Roboto"/>
            </a:endParaRPr>
          </a:p>
          <a:p>
            <a:pPr lvl="0" rtl="0" algn="ctr">
              <a:spcBef>
                <a:spcPts val="0"/>
              </a:spcBef>
              <a:buNone/>
            </a:pPr>
            <a:r>
              <a:t/>
            </a:r>
            <a:endParaRPr>
              <a:solidFill>
                <a:srgbClr val="666666"/>
              </a:solidFill>
              <a:latin typeface="Roboto"/>
              <a:ea typeface="Roboto"/>
              <a:cs typeface="Roboto"/>
              <a:sym typeface="Roboto"/>
            </a:endParaRPr>
          </a:p>
          <a:p>
            <a:pPr lvl="0" rtl="0" algn="ctr">
              <a:spcBef>
                <a:spcPts val="0"/>
              </a:spcBef>
              <a:buNone/>
            </a:pPr>
            <a:r>
              <a:t/>
            </a:r>
            <a:endParaRPr>
              <a:solidFill>
                <a:srgbClr val="666666"/>
              </a:solidFill>
              <a:latin typeface="Roboto"/>
              <a:ea typeface="Roboto"/>
              <a:cs typeface="Roboto"/>
              <a:sym typeface="Roboto"/>
            </a:endParaRPr>
          </a:p>
          <a:p>
            <a:pPr lvl="0" rtl="0" algn="ctr">
              <a:spcBef>
                <a:spcPts val="0"/>
              </a:spcBef>
              <a:buNone/>
            </a:pPr>
            <a:r>
              <a:t/>
            </a:r>
            <a:endParaRPr>
              <a:solidFill>
                <a:srgbClr val="666666"/>
              </a:solidFill>
              <a:latin typeface="Roboto"/>
              <a:ea typeface="Roboto"/>
              <a:cs typeface="Roboto"/>
              <a:sym typeface="Roboto"/>
            </a:endParaRPr>
          </a:p>
          <a:p>
            <a:pPr lvl="0" rtl="0" algn="ctr">
              <a:spcBef>
                <a:spcPts val="0"/>
              </a:spcBef>
              <a:buNone/>
            </a:pPr>
            <a:r>
              <a:rPr b="0" lang="en">
                <a:solidFill>
                  <a:srgbClr val="666666"/>
                </a:solidFill>
                <a:latin typeface="Roboto"/>
                <a:ea typeface="Roboto"/>
                <a:cs typeface="Roboto"/>
                <a:sym typeface="Roboto"/>
              </a:rPr>
              <a:t>SITE ANALYSIS</a:t>
            </a:r>
          </a:p>
        </p:txBody>
      </p:sp>
      <p:pic>
        <p:nvPicPr>
          <p:cNvPr id="160" name="Shape 160"/>
          <p:cNvPicPr preferRelativeResize="0"/>
          <p:nvPr/>
        </p:nvPicPr>
        <p:blipFill>
          <a:blip r:embed="rId3">
            <a:alphaModFix/>
          </a:blip>
          <a:stretch>
            <a:fillRect/>
          </a:stretch>
        </p:blipFill>
        <p:spPr>
          <a:xfrm>
            <a:off x="1521100" y="965875"/>
            <a:ext cx="6101799" cy="3882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64" name="Shape 164"/>
        <p:cNvGrpSpPr/>
        <p:nvPr/>
      </p:nvGrpSpPr>
      <p:grpSpPr>
        <a:xfrm>
          <a:off x="0" y="0"/>
          <a:ext cx="0" cy="0"/>
          <a:chOff x="0" y="0"/>
          <a:chExt cx="0" cy="0"/>
        </a:xfrm>
      </p:grpSpPr>
      <p:sp>
        <p:nvSpPr>
          <p:cNvPr id="165" name="Shape 165"/>
          <p:cNvSpPr txBox="1"/>
          <p:nvPr>
            <p:ph type="title"/>
          </p:nvPr>
        </p:nvSpPr>
        <p:spPr>
          <a:xfrm>
            <a:off x="311700" y="315925"/>
            <a:ext cx="8520600" cy="831300"/>
          </a:xfrm>
          <a:prstGeom prst="rect">
            <a:avLst/>
          </a:prstGeom>
        </p:spPr>
        <p:txBody>
          <a:bodyPr anchorCtr="0" anchor="b" bIns="91425" lIns="91425" rIns="91425" tIns="91425">
            <a:noAutofit/>
          </a:bodyPr>
          <a:lstStyle/>
          <a:p>
            <a:pPr indent="0" lvl="0" marL="0" rtl="0" algn="ctr">
              <a:lnSpc>
                <a:spcPct val="100000"/>
              </a:lnSpc>
              <a:spcBef>
                <a:spcPts val="0"/>
              </a:spcBef>
              <a:spcAft>
                <a:spcPts val="0"/>
              </a:spcAft>
              <a:buNone/>
            </a:pPr>
            <a:r>
              <a:rPr lang="en" sz="2400">
                <a:solidFill>
                  <a:srgbClr val="666666"/>
                </a:solidFill>
                <a:latin typeface="Roboto"/>
                <a:ea typeface="Roboto"/>
                <a:cs typeface="Roboto"/>
                <a:sym typeface="Roboto"/>
              </a:rPr>
              <a:t>   USE OF FLASH BANNER  / MISSING CALL TO ACTION</a:t>
            </a:r>
          </a:p>
        </p:txBody>
      </p:sp>
      <p:pic>
        <p:nvPicPr>
          <p:cNvPr id="166" name="Shape 166"/>
          <p:cNvPicPr preferRelativeResize="0"/>
          <p:nvPr/>
        </p:nvPicPr>
        <p:blipFill>
          <a:blip r:embed="rId3">
            <a:alphaModFix/>
          </a:blip>
          <a:stretch>
            <a:fillRect/>
          </a:stretch>
        </p:blipFill>
        <p:spPr>
          <a:xfrm>
            <a:off x="1313162" y="1867050"/>
            <a:ext cx="6517674" cy="173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70" name="Shape 170"/>
        <p:cNvGrpSpPr/>
        <p:nvPr/>
      </p:nvGrpSpPr>
      <p:grpSpPr>
        <a:xfrm>
          <a:off x="0" y="0"/>
          <a:ext cx="0" cy="0"/>
          <a:chOff x="0" y="0"/>
          <a:chExt cx="0" cy="0"/>
        </a:xfrm>
      </p:grpSpPr>
      <p:sp>
        <p:nvSpPr>
          <p:cNvPr id="171" name="Shape 171"/>
          <p:cNvSpPr txBox="1"/>
          <p:nvPr>
            <p:ph type="title"/>
          </p:nvPr>
        </p:nvSpPr>
        <p:spPr>
          <a:xfrm>
            <a:off x="311700" y="269475"/>
            <a:ext cx="8520600" cy="831300"/>
          </a:xfrm>
          <a:prstGeom prst="rect">
            <a:avLst/>
          </a:prstGeom>
        </p:spPr>
        <p:txBody>
          <a:bodyPr anchorCtr="0" anchor="b" bIns="91425" lIns="91425" rIns="91425" tIns="91425">
            <a:noAutofit/>
          </a:bodyPr>
          <a:lstStyle/>
          <a:p>
            <a:pPr indent="0" lvl="0" marL="457200" rtl="0" algn="ctr">
              <a:spcBef>
                <a:spcPts val="0"/>
              </a:spcBef>
              <a:buNone/>
            </a:pPr>
            <a:r>
              <a:rPr lang="en">
                <a:solidFill>
                  <a:srgbClr val="666666"/>
                </a:solidFill>
              </a:rPr>
              <a:t>CHECKUP - SEO </a:t>
            </a:r>
          </a:p>
        </p:txBody>
      </p:sp>
      <p:sp>
        <p:nvSpPr>
          <p:cNvPr id="172" name="Shape 172"/>
          <p:cNvSpPr txBox="1"/>
          <p:nvPr>
            <p:ph idx="1" type="body"/>
          </p:nvPr>
        </p:nvSpPr>
        <p:spPr>
          <a:xfrm>
            <a:off x="452700" y="1100775"/>
            <a:ext cx="8379600" cy="3354000"/>
          </a:xfrm>
          <a:prstGeom prst="rect">
            <a:avLst/>
          </a:prstGeom>
        </p:spPr>
        <p:txBody>
          <a:bodyPr anchorCtr="0" anchor="t" bIns="91425" lIns="91425" rIns="91425" tIns="91425">
            <a:noAutofit/>
          </a:bodyPr>
          <a:lstStyle/>
          <a:p>
            <a:pPr indent="-228600" lvl="0" marL="457200" rtl="0">
              <a:spcBef>
                <a:spcPts val="0"/>
              </a:spcBef>
              <a:buClr>
                <a:srgbClr val="434343"/>
              </a:buClr>
            </a:pPr>
            <a:r>
              <a:rPr lang="en">
                <a:solidFill>
                  <a:srgbClr val="434343"/>
                </a:solidFill>
              </a:rPr>
              <a:t>No website description</a:t>
            </a:r>
          </a:p>
          <a:p>
            <a:pPr indent="-228600" lvl="0" marL="457200" rtl="0">
              <a:spcBef>
                <a:spcPts val="0"/>
              </a:spcBef>
              <a:buClr>
                <a:srgbClr val="434343"/>
              </a:buClr>
            </a:pPr>
            <a:r>
              <a:rPr lang="en">
                <a:solidFill>
                  <a:srgbClr val="434343"/>
                </a:solidFill>
              </a:rPr>
              <a:t>No robots.txt</a:t>
            </a:r>
          </a:p>
          <a:p>
            <a:pPr indent="-228600" lvl="0" marL="457200" rtl="0">
              <a:spcBef>
                <a:spcPts val="0"/>
              </a:spcBef>
              <a:buClr>
                <a:srgbClr val="434343"/>
              </a:buClr>
            </a:pPr>
            <a:r>
              <a:rPr lang="en">
                <a:solidFill>
                  <a:srgbClr val="434343"/>
                </a:solidFill>
              </a:rPr>
              <a:t>Some images don’t have alt attributes</a:t>
            </a:r>
          </a:p>
          <a:p>
            <a:pPr indent="-228600" lvl="0" marL="457200" rtl="0">
              <a:spcBef>
                <a:spcPts val="0"/>
              </a:spcBef>
              <a:buClr>
                <a:srgbClr val="434343"/>
              </a:buClr>
            </a:pPr>
            <a:r>
              <a:rPr lang="en">
                <a:solidFill>
                  <a:srgbClr val="434343"/>
                </a:solidFill>
              </a:rPr>
              <a:t>No site map</a:t>
            </a:r>
          </a:p>
          <a:p>
            <a:pPr indent="-228600" lvl="0" marL="457200" rtl="0">
              <a:spcBef>
                <a:spcPts val="0"/>
              </a:spcBef>
              <a:buClr>
                <a:srgbClr val="434343"/>
              </a:buClr>
            </a:pPr>
            <a:r>
              <a:rPr lang="en">
                <a:solidFill>
                  <a:srgbClr val="434343"/>
                </a:solidFill>
              </a:rPr>
              <a:t>3 heading tags are too long</a:t>
            </a:r>
          </a:p>
        </p:txBody>
      </p:sp>
      <p:pic>
        <p:nvPicPr>
          <p:cNvPr descr="Screen Shot 2016-11-22 at 9.35.22 PM.png" id="173" name="Shape 173"/>
          <p:cNvPicPr preferRelativeResize="0"/>
          <p:nvPr/>
        </p:nvPicPr>
        <p:blipFill>
          <a:blip r:embed="rId3">
            <a:alphaModFix/>
          </a:blip>
          <a:stretch>
            <a:fillRect/>
          </a:stretch>
        </p:blipFill>
        <p:spPr>
          <a:xfrm>
            <a:off x="340425" y="2952349"/>
            <a:ext cx="8463149" cy="1921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77" name="Shape 177"/>
        <p:cNvGrpSpPr/>
        <p:nvPr/>
      </p:nvGrpSpPr>
      <p:grpSpPr>
        <a:xfrm>
          <a:off x="0" y="0"/>
          <a:ext cx="0" cy="0"/>
          <a:chOff x="0" y="0"/>
          <a:chExt cx="0" cy="0"/>
        </a:xfrm>
      </p:grpSpPr>
      <p:sp>
        <p:nvSpPr>
          <p:cNvPr id="178" name="Shape 178"/>
          <p:cNvSpPr txBox="1"/>
          <p:nvPr>
            <p:ph type="title"/>
          </p:nvPr>
        </p:nvSpPr>
        <p:spPr>
          <a:xfrm>
            <a:off x="773700" y="1446500"/>
            <a:ext cx="7596600" cy="1530600"/>
          </a:xfrm>
          <a:prstGeom prst="rect">
            <a:avLst/>
          </a:prstGeom>
        </p:spPr>
        <p:txBody>
          <a:bodyPr anchorCtr="0" anchor="ctr" bIns="91425" lIns="91425" rIns="91425" tIns="91425">
            <a:noAutofit/>
          </a:bodyPr>
          <a:lstStyle/>
          <a:p>
            <a:pPr lvl="0" rtl="0">
              <a:spcBef>
                <a:spcPts val="0"/>
              </a:spcBef>
              <a:buNone/>
            </a:pPr>
            <a:r>
              <a:rPr lang="en">
                <a:solidFill>
                  <a:srgbClr val="666666"/>
                </a:solidFill>
              </a:rPr>
              <a:t>	FEATURE SELECTION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82" name="Shape 182"/>
        <p:cNvGrpSpPr/>
        <p:nvPr/>
      </p:nvGrpSpPr>
      <p:grpSpPr>
        <a:xfrm>
          <a:off x="0" y="0"/>
          <a:ext cx="0" cy="0"/>
          <a:chOff x="0" y="0"/>
          <a:chExt cx="0" cy="0"/>
        </a:xfrm>
      </p:grpSpPr>
      <p:sp>
        <p:nvSpPr>
          <p:cNvPr id="183" name="Shape 183"/>
          <p:cNvSpPr txBox="1"/>
          <p:nvPr>
            <p:ph type="title"/>
          </p:nvPr>
        </p:nvSpPr>
        <p:spPr>
          <a:xfrm>
            <a:off x="92875" y="759375"/>
            <a:ext cx="4458300" cy="4381200"/>
          </a:xfrm>
          <a:prstGeom prst="rect">
            <a:avLst/>
          </a:prstGeom>
        </p:spPr>
        <p:txBody>
          <a:bodyPr anchorCtr="0" anchor="b" bIns="91425" lIns="91425" rIns="91425" tIns="91425">
            <a:noAutofit/>
          </a:bodyPr>
          <a:lstStyle/>
          <a:p>
            <a:pPr indent="-317500" lvl="0" marL="457200" rtl="0">
              <a:lnSpc>
                <a:spcPct val="115000"/>
              </a:lnSpc>
              <a:spcBef>
                <a:spcPts val="0"/>
              </a:spcBef>
              <a:spcAft>
                <a:spcPts val="1000"/>
              </a:spcAft>
              <a:buClr>
                <a:srgbClr val="434343"/>
              </a:buClr>
              <a:buSzPct val="100000"/>
              <a:buFont typeface="Arial"/>
              <a:buChar char="●"/>
            </a:pPr>
            <a:r>
              <a:rPr lang="en" sz="1400">
                <a:solidFill>
                  <a:srgbClr val="434343"/>
                </a:solidFill>
                <a:latin typeface="Roboto"/>
                <a:ea typeface="Roboto"/>
                <a:cs typeface="Roboto"/>
                <a:sym typeface="Roboto"/>
              </a:rPr>
              <a:t>Logo</a:t>
            </a:r>
          </a:p>
          <a:p>
            <a:pPr indent="-304800" lvl="1" marL="914400" rtl="0">
              <a:lnSpc>
                <a:spcPct val="115000"/>
              </a:lnSpc>
              <a:spcBef>
                <a:spcPts val="0"/>
              </a:spcBef>
              <a:spcAft>
                <a:spcPts val="1000"/>
              </a:spcAft>
              <a:buClr>
                <a:srgbClr val="434343"/>
              </a:buClr>
              <a:buSzPct val="100000"/>
              <a:buFont typeface="Courier New"/>
              <a:buChar char="o"/>
            </a:pPr>
            <a:r>
              <a:rPr lang="en" sz="1200">
                <a:solidFill>
                  <a:srgbClr val="434343"/>
                </a:solidFill>
                <a:latin typeface="Roboto"/>
                <a:ea typeface="Roboto"/>
                <a:cs typeface="Roboto"/>
                <a:sym typeface="Roboto"/>
              </a:rPr>
              <a:t>A fresh and memorable design that immediately identify the charity brand </a:t>
            </a:r>
          </a:p>
          <a:p>
            <a:pPr indent="-317500" lvl="0" marL="457200">
              <a:lnSpc>
                <a:spcPct val="115000"/>
              </a:lnSpc>
              <a:spcBef>
                <a:spcPts val="0"/>
              </a:spcBef>
              <a:spcAft>
                <a:spcPts val="1000"/>
              </a:spcAft>
              <a:buClr>
                <a:srgbClr val="434343"/>
              </a:buClr>
              <a:buSzPct val="100000"/>
              <a:buFont typeface="Arial"/>
              <a:buChar char="●"/>
            </a:pPr>
            <a:r>
              <a:rPr lang="en" sz="1400">
                <a:solidFill>
                  <a:srgbClr val="434343"/>
                </a:solidFill>
                <a:latin typeface="Roboto"/>
                <a:ea typeface="Roboto"/>
                <a:cs typeface="Roboto"/>
                <a:sym typeface="Roboto"/>
              </a:rPr>
              <a:t>Clean and Responsive layout</a:t>
            </a:r>
          </a:p>
          <a:p>
            <a:pPr indent="-304800" lvl="1" marL="914400" rtl="0">
              <a:lnSpc>
                <a:spcPct val="115000"/>
              </a:lnSpc>
              <a:spcBef>
                <a:spcPts val="0"/>
              </a:spcBef>
              <a:spcAft>
                <a:spcPts val="1000"/>
              </a:spcAft>
              <a:buClr>
                <a:srgbClr val="434343"/>
              </a:buClr>
              <a:buSzPct val="100000"/>
              <a:buFont typeface="Courier New"/>
              <a:buChar char="o"/>
            </a:pPr>
            <a:r>
              <a:rPr lang="en" sz="1200">
                <a:solidFill>
                  <a:srgbClr val="434343"/>
                </a:solidFill>
                <a:latin typeface="Roboto"/>
                <a:ea typeface="Roboto"/>
                <a:cs typeface="Roboto"/>
                <a:sym typeface="Roboto"/>
              </a:rPr>
              <a:t>An actual responsive Home Page that tells you about what  CPYC is about</a:t>
            </a:r>
          </a:p>
          <a:p>
            <a:pPr indent="-304800" lvl="1" marL="914400">
              <a:lnSpc>
                <a:spcPct val="115000"/>
              </a:lnSpc>
              <a:spcBef>
                <a:spcPts val="0"/>
              </a:spcBef>
              <a:spcAft>
                <a:spcPts val="1000"/>
              </a:spcAft>
              <a:buClr>
                <a:srgbClr val="434343"/>
              </a:buClr>
              <a:buSzPct val="100000"/>
              <a:buFont typeface="Courier New"/>
              <a:buChar char="o"/>
            </a:pPr>
            <a:r>
              <a:rPr lang="en" sz="1200">
                <a:solidFill>
                  <a:srgbClr val="434343"/>
                </a:solidFill>
                <a:latin typeface="Roboto"/>
                <a:ea typeface="Roboto"/>
                <a:cs typeface="Roboto"/>
                <a:sym typeface="Roboto"/>
              </a:rPr>
              <a:t>A consistent navigation menu in every page</a:t>
            </a:r>
          </a:p>
          <a:p>
            <a:pPr indent="-317500" lvl="0" marL="457200">
              <a:lnSpc>
                <a:spcPct val="115000"/>
              </a:lnSpc>
              <a:spcBef>
                <a:spcPts val="0"/>
              </a:spcBef>
              <a:spcAft>
                <a:spcPts val="1000"/>
              </a:spcAft>
              <a:buClr>
                <a:srgbClr val="434343"/>
              </a:buClr>
              <a:buSzPct val="100000"/>
              <a:buFont typeface="Arial"/>
              <a:buChar char="●"/>
            </a:pPr>
            <a:r>
              <a:rPr lang="en" sz="1400">
                <a:solidFill>
                  <a:srgbClr val="434343"/>
                </a:solidFill>
                <a:latin typeface="Roboto"/>
                <a:ea typeface="Roboto"/>
                <a:cs typeface="Roboto"/>
                <a:sym typeface="Roboto"/>
              </a:rPr>
              <a:t> Content/ About us</a:t>
            </a:r>
          </a:p>
          <a:p>
            <a:pPr indent="-304800" lvl="1" marL="914400">
              <a:lnSpc>
                <a:spcPct val="115000"/>
              </a:lnSpc>
              <a:spcBef>
                <a:spcPts val="0"/>
              </a:spcBef>
              <a:spcAft>
                <a:spcPts val="1000"/>
              </a:spcAft>
              <a:buClr>
                <a:srgbClr val="434343"/>
              </a:buClr>
              <a:buSzPct val="100000"/>
              <a:buFont typeface="Courier New"/>
              <a:buChar char="o"/>
            </a:pPr>
            <a:r>
              <a:rPr lang="en" sz="1200">
                <a:solidFill>
                  <a:srgbClr val="434343"/>
                </a:solidFill>
                <a:latin typeface="Roboto"/>
                <a:ea typeface="Roboto"/>
                <a:cs typeface="Roboto"/>
                <a:sym typeface="Roboto"/>
              </a:rPr>
              <a:t>Pages have been re-arrange and content break down for a better user experience</a:t>
            </a:r>
          </a:p>
          <a:p>
            <a:pPr indent="-304800" lvl="1" marL="914400" rtl="0">
              <a:lnSpc>
                <a:spcPct val="115000"/>
              </a:lnSpc>
              <a:spcBef>
                <a:spcPts val="0"/>
              </a:spcBef>
              <a:spcAft>
                <a:spcPts val="1000"/>
              </a:spcAft>
              <a:buClr>
                <a:srgbClr val="434343"/>
              </a:buClr>
              <a:buSzPct val="100000"/>
              <a:buFont typeface="Courier New"/>
              <a:buChar char="o"/>
            </a:pPr>
            <a:r>
              <a:rPr lang="en" sz="1200">
                <a:solidFill>
                  <a:srgbClr val="434343"/>
                </a:solidFill>
                <a:latin typeface="Roboto"/>
                <a:ea typeface="Roboto"/>
                <a:cs typeface="Roboto"/>
                <a:sym typeface="Roboto"/>
              </a:rPr>
              <a:t>More Focus on children and get rid of unrelated content</a:t>
            </a:r>
          </a:p>
          <a:p>
            <a:pPr indent="-304800" lvl="1" marL="914400" rtl="0">
              <a:lnSpc>
                <a:spcPct val="115000"/>
              </a:lnSpc>
              <a:spcBef>
                <a:spcPts val="0"/>
              </a:spcBef>
              <a:spcAft>
                <a:spcPts val="1000"/>
              </a:spcAft>
              <a:buClr>
                <a:srgbClr val="434343"/>
              </a:buClr>
              <a:buSzPct val="100000"/>
              <a:buFont typeface="Courier New"/>
              <a:buChar char="o"/>
            </a:pPr>
            <a:r>
              <a:rPr lang="en" sz="1200">
                <a:solidFill>
                  <a:srgbClr val="434343"/>
                </a:solidFill>
                <a:latin typeface="Roboto"/>
                <a:ea typeface="Roboto"/>
                <a:cs typeface="Roboto"/>
                <a:sym typeface="Roboto"/>
              </a:rPr>
              <a:t>Under About Us We include submenus for Board members and Youth programs that CPYC support </a:t>
            </a:r>
          </a:p>
        </p:txBody>
      </p:sp>
      <p:sp>
        <p:nvSpPr>
          <p:cNvPr id="184" name="Shape 184"/>
          <p:cNvSpPr txBox="1"/>
          <p:nvPr>
            <p:ph type="title"/>
          </p:nvPr>
        </p:nvSpPr>
        <p:spPr>
          <a:xfrm>
            <a:off x="4450275" y="807875"/>
            <a:ext cx="4612500" cy="4270500"/>
          </a:xfrm>
          <a:prstGeom prst="rect">
            <a:avLst/>
          </a:prstGeom>
        </p:spPr>
        <p:txBody>
          <a:bodyPr anchorCtr="0" anchor="b" bIns="91425" lIns="91425" rIns="91425" tIns="91425">
            <a:noAutofit/>
          </a:bodyPr>
          <a:lstStyle/>
          <a:p>
            <a:pPr indent="-317500" lvl="0" marL="457200" rtl="0">
              <a:lnSpc>
                <a:spcPct val="115000"/>
              </a:lnSpc>
              <a:spcBef>
                <a:spcPts val="0"/>
              </a:spcBef>
              <a:spcAft>
                <a:spcPts val="1000"/>
              </a:spcAft>
              <a:buClr>
                <a:srgbClr val="434343"/>
              </a:buClr>
              <a:buSzPct val="100000"/>
              <a:buFont typeface="Arial"/>
              <a:buChar char="●"/>
            </a:pPr>
            <a:r>
              <a:rPr lang="en" sz="1400">
                <a:solidFill>
                  <a:srgbClr val="434343"/>
                </a:solidFill>
                <a:latin typeface="Roboto"/>
                <a:ea typeface="Roboto"/>
                <a:cs typeface="Roboto"/>
                <a:sym typeface="Roboto"/>
              </a:rPr>
              <a:t>New  donate button</a:t>
            </a:r>
          </a:p>
          <a:p>
            <a:pPr indent="-304800" lvl="1" marL="914400" rtl="0">
              <a:lnSpc>
                <a:spcPct val="115000"/>
              </a:lnSpc>
              <a:spcBef>
                <a:spcPts val="0"/>
              </a:spcBef>
              <a:spcAft>
                <a:spcPts val="1000"/>
              </a:spcAft>
              <a:buClr>
                <a:srgbClr val="434343"/>
              </a:buClr>
              <a:buSzPct val="100000"/>
              <a:buFont typeface="Courier New"/>
              <a:buChar char="o"/>
            </a:pPr>
            <a:r>
              <a:rPr lang="en" sz="1200">
                <a:solidFill>
                  <a:srgbClr val="434343"/>
                </a:solidFill>
                <a:latin typeface="Roboto"/>
                <a:ea typeface="Roboto"/>
                <a:cs typeface="Roboto"/>
                <a:sym typeface="Roboto"/>
              </a:rPr>
              <a:t>Visible donate buttons  and call to action </a:t>
            </a:r>
          </a:p>
          <a:p>
            <a:pPr indent="-317500" lvl="0" marL="457200" rtl="0">
              <a:lnSpc>
                <a:spcPct val="115000"/>
              </a:lnSpc>
              <a:spcBef>
                <a:spcPts val="0"/>
              </a:spcBef>
              <a:spcAft>
                <a:spcPts val="1000"/>
              </a:spcAft>
              <a:buClr>
                <a:srgbClr val="434343"/>
              </a:buClr>
              <a:buSzPct val="100000"/>
              <a:buFont typeface="Arial"/>
              <a:buChar char="●"/>
            </a:pPr>
            <a:r>
              <a:rPr lang="en" sz="1400">
                <a:solidFill>
                  <a:srgbClr val="434343"/>
                </a:solidFill>
                <a:latin typeface="Roboto"/>
                <a:ea typeface="Roboto"/>
                <a:cs typeface="Roboto"/>
                <a:sym typeface="Roboto"/>
              </a:rPr>
              <a:t>Social Media</a:t>
            </a:r>
          </a:p>
          <a:p>
            <a:pPr indent="-304800" lvl="1" marL="914400" rtl="0">
              <a:lnSpc>
                <a:spcPct val="115000"/>
              </a:lnSpc>
              <a:spcBef>
                <a:spcPts val="0"/>
              </a:spcBef>
              <a:spcAft>
                <a:spcPts val="1000"/>
              </a:spcAft>
              <a:buClr>
                <a:srgbClr val="434343"/>
              </a:buClr>
              <a:buSzPct val="100000"/>
              <a:buFont typeface="Courier New"/>
              <a:buChar char="o"/>
            </a:pPr>
            <a:r>
              <a:rPr lang="en" sz="1200">
                <a:solidFill>
                  <a:srgbClr val="434343"/>
                </a:solidFill>
                <a:latin typeface="Roboto"/>
                <a:ea typeface="Roboto"/>
                <a:cs typeface="Roboto"/>
                <a:sym typeface="Roboto"/>
              </a:rPr>
              <a:t>Integration of  two additional social media networks and a peak of current social media postings</a:t>
            </a:r>
          </a:p>
          <a:p>
            <a:pPr indent="-317500" lvl="0" marL="457200" rtl="0">
              <a:lnSpc>
                <a:spcPct val="115000"/>
              </a:lnSpc>
              <a:spcBef>
                <a:spcPts val="0"/>
              </a:spcBef>
              <a:spcAft>
                <a:spcPts val="1000"/>
              </a:spcAft>
              <a:buClr>
                <a:srgbClr val="434343"/>
              </a:buClr>
              <a:buSzPct val="100000"/>
              <a:buFont typeface="Arial"/>
              <a:buChar char="●"/>
            </a:pPr>
            <a:r>
              <a:rPr lang="en" sz="1400">
                <a:solidFill>
                  <a:srgbClr val="434343"/>
                </a:solidFill>
                <a:latin typeface="Roboto"/>
                <a:ea typeface="Roboto"/>
                <a:cs typeface="Roboto"/>
                <a:sym typeface="Roboto"/>
              </a:rPr>
              <a:t>Programs and Events</a:t>
            </a:r>
          </a:p>
          <a:p>
            <a:pPr indent="-304800" lvl="1" marL="914400" rtl="0">
              <a:lnSpc>
                <a:spcPct val="115000"/>
              </a:lnSpc>
              <a:spcBef>
                <a:spcPts val="0"/>
              </a:spcBef>
              <a:spcAft>
                <a:spcPts val="1000"/>
              </a:spcAft>
              <a:buClr>
                <a:srgbClr val="434343"/>
              </a:buClr>
              <a:buSzPct val="100000"/>
              <a:buFont typeface="Courier New"/>
              <a:buChar char="o"/>
            </a:pPr>
            <a:r>
              <a:rPr lang="en" sz="1200">
                <a:solidFill>
                  <a:srgbClr val="434343"/>
                </a:solidFill>
                <a:latin typeface="Roboto"/>
                <a:ea typeface="Roboto"/>
                <a:cs typeface="Roboto"/>
                <a:sym typeface="Roboto"/>
              </a:rPr>
              <a:t>Break down into 4 major categories </a:t>
            </a:r>
          </a:p>
          <a:p>
            <a:pPr indent="-304800" lvl="1" marL="914400" rtl="0">
              <a:lnSpc>
                <a:spcPct val="115000"/>
              </a:lnSpc>
              <a:spcBef>
                <a:spcPts val="0"/>
              </a:spcBef>
              <a:spcAft>
                <a:spcPts val="1000"/>
              </a:spcAft>
              <a:buClr>
                <a:srgbClr val="434343"/>
              </a:buClr>
              <a:buSzPct val="100000"/>
              <a:buFont typeface="Courier New"/>
              <a:buChar char="o"/>
            </a:pPr>
            <a:r>
              <a:rPr lang="en" sz="1200">
                <a:solidFill>
                  <a:srgbClr val="434343"/>
                </a:solidFill>
                <a:latin typeface="Roboto"/>
                <a:ea typeface="Roboto"/>
                <a:cs typeface="Roboto"/>
                <a:sym typeface="Roboto"/>
              </a:rPr>
              <a:t>All text is tagged correctly and searchable</a:t>
            </a:r>
          </a:p>
          <a:p>
            <a:pPr indent="-317500" lvl="0" marL="457200" rtl="0">
              <a:lnSpc>
                <a:spcPct val="115000"/>
              </a:lnSpc>
              <a:spcBef>
                <a:spcPts val="0"/>
              </a:spcBef>
              <a:spcAft>
                <a:spcPts val="1000"/>
              </a:spcAft>
              <a:buClr>
                <a:srgbClr val="434343"/>
              </a:buClr>
              <a:buSzPct val="100000"/>
              <a:buFont typeface="Arial"/>
              <a:buChar char="●"/>
            </a:pPr>
            <a:r>
              <a:rPr lang="en" sz="1400">
                <a:solidFill>
                  <a:srgbClr val="434343"/>
                </a:solidFill>
                <a:latin typeface="Roboto"/>
                <a:ea typeface="Roboto"/>
                <a:cs typeface="Roboto"/>
                <a:sym typeface="Roboto"/>
              </a:rPr>
              <a:t>Events/links</a:t>
            </a:r>
          </a:p>
          <a:p>
            <a:pPr indent="-304800" lvl="1" marL="914400" rtl="0">
              <a:lnSpc>
                <a:spcPct val="115000"/>
              </a:lnSpc>
              <a:spcBef>
                <a:spcPts val="0"/>
              </a:spcBef>
              <a:spcAft>
                <a:spcPts val="1000"/>
              </a:spcAft>
              <a:buClr>
                <a:srgbClr val="434343"/>
              </a:buClr>
              <a:buSzPct val="100000"/>
              <a:buFont typeface="Courier New"/>
              <a:buChar char="o"/>
            </a:pPr>
            <a:r>
              <a:rPr lang="en" sz="1200">
                <a:solidFill>
                  <a:srgbClr val="434343"/>
                </a:solidFill>
                <a:latin typeface="Roboto"/>
                <a:ea typeface="Roboto"/>
                <a:cs typeface="Roboto"/>
                <a:sym typeface="Roboto"/>
              </a:rPr>
              <a:t>Empty event  page has been eliminated and link page for sponsors have been re-arrange in a orderly manner</a:t>
            </a:r>
          </a:p>
          <a:p>
            <a:pPr indent="-317500" lvl="0" marL="457200" rtl="0">
              <a:lnSpc>
                <a:spcPct val="115000"/>
              </a:lnSpc>
              <a:spcBef>
                <a:spcPts val="0"/>
              </a:spcBef>
              <a:spcAft>
                <a:spcPts val="1000"/>
              </a:spcAft>
              <a:buClr>
                <a:srgbClr val="434343"/>
              </a:buClr>
              <a:buSzPct val="100000"/>
              <a:buFont typeface="Arial"/>
              <a:buChar char="●"/>
            </a:pPr>
            <a:r>
              <a:rPr lang="en" sz="1400">
                <a:solidFill>
                  <a:srgbClr val="434343"/>
                </a:solidFill>
                <a:latin typeface="Roboto"/>
                <a:ea typeface="Roboto"/>
                <a:cs typeface="Roboto"/>
                <a:sym typeface="Roboto"/>
              </a:rPr>
              <a:t>SEO Errors 0</a:t>
            </a:r>
          </a:p>
        </p:txBody>
      </p:sp>
      <p:sp>
        <p:nvSpPr>
          <p:cNvPr id="185" name="Shape 185"/>
          <p:cNvSpPr txBox="1"/>
          <p:nvPr>
            <p:ph type="title"/>
          </p:nvPr>
        </p:nvSpPr>
        <p:spPr>
          <a:xfrm>
            <a:off x="243962" y="235175"/>
            <a:ext cx="8520600" cy="572700"/>
          </a:xfrm>
          <a:prstGeom prst="rect">
            <a:avLst/>
          </a:prstGeom>
        </p:spPr>
        <p:txBody>
          <a:bodyPr anchorCtr="0" anchor="b" bIns="91425" lIns="91425" rIns="91425" tIns="91425">
            <a:noAutofit/>
          </a:bodyPr>
          <a:lstStyle/>
          <a:p>
            <a:pPr lvl="0" rtl="0" algn="ctr">
              <a:spcBef>
                <a:spcPts val="0"/>
              </a:spcBef>
              <a:buNone/>
            </a:pPr>
            <a:r>
              <a:rPr lang="en">
                <a:solidFill>
                  <a:srgbClr val="666666"/>
                </a:solidFill>
              </a:rPr>
              <a:t>FEATURE SELECTION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8" name="Shape 68"/>
        <p:cNvGrpSpPr/>
        <p:nvPr/>
      </p:nvGrpSpPr>
      <p:grpSpPr>
        <a:xfrm>
          <a:off x="0" y="0"/>
          <a:ext cx="0" cy="0"/>
          <a:chOff x="0" y="0"/>
          <a:chExt cx="0" cy="0"/>
        </a:xfrm>
      </p:grpSpPr>
      <p:sp>
        <p:nvSpPr>
          <p:cNvPr id="69" name="Shape 69"/>
          <p:cNvSpPr txBox="1"/>
          <p:nvPr>
            <p:ph type="title"/>
          </p:nvPr>
        </p:nvSpPr>
        <p:spPr>
          <a:xfrm>
            <a:off x="311700" y="601875"/>
            <a:ext cx="8520600" cy="572700"/>
          </a:xfrm>
          <a:prstGeom prst="rect">
            <a:avLst/>
          </a:prstGeom>
        </p:spPr>
        <p:txBody>
          <a:bodyPr anchorCtr="0" anchor="b" bIns="91425" lIns="91425" rIns="91425" tIns="91425">
            <a:noAutofit/>
          </a:bodyPr>
          <a:lstStyle/>
          <a:p>
            <a:pPr lvl="0" rtl="0" algn="ctr">
              <a:spcBef>
                <a:spcPts val="0"/>
              </a:spcBef>
              <a:buNone/>
            </a:pPr>
            <a:r>
              <a:rPr b="0" lang="en">
                <a:solidFill>
                  <a:srgbClr val="666666"/>
                </a:solidFill>
                <a:latin typeface="Roboto"/>
                <a:ea typeface="Roboto"/>
                <a:cs typeface="Roboto"/>
                <a:sym typeface="Roboto"/>
              </a:rPr>
              <a:t>DIG4104c - </a:t>
            </a:r>
            <a:r>
              <a:rPr lang="en">
                <a:solidFill>
                  <a:srgbClr val="666666"/>
                </a:solidFill>
                <a:latin typeface="Roboto"/>
                <a:ea typeface="Roboto"/>
                <a:cs typeface="Roboto"/>
                <a:sym typeface="Roboto"/>
              </a:rPr>
              <a:t>TEAM</a:t>
            </a:r>
            <a:r>
              <a:rPr b="0" lang="en">
                <a:solidFill>
                  <a:srgbClr val="666666"/>
                </a:solidFill>
                <a:latin typeface="Roboto"/>
                <a:ea typeface="Roboto"/>
                <a:cs typeface="Roboto"/>
                <a:sym typeface="Roboto"/>
              </a:rPr>
              <a:t> </a:t>
            </a:r>
            <a:r>
              <a:rPr lang="en">
                <a:solidFill>
                  <a:srgbClr val="666666"/>
                </a:solidFill>
                <a:latin typeface="Roboto"/>
                <a:ea typeface="Roboto"/>
                <a:cs typeface="Roboto"/>
                <a:sym typeface="Roboto"/>
              </a:rPr>
              <a:t>8</a:t>
            </a:r>
          </a:p>
        </p:txBody>
      </p:sp>
      <p:sp>
        <p:nvSpPr>
          <p:cNvPr id="70" name="Shape 70"/>
          <p:cNvSpPr txBox="1"/>
          <p:nvPr>
            <p:ph idx="1" type="body"/>
          </p:nvPr>
        </p:nvSpPr>
        <p:spPr>
          <a:xfrm>
            <a:off x="975075" y="1501375"/>
            <a:ext cx="3929700" cy="3416400"/>
          </a:xfrm>
          <a:prstGeom prst="rect">
            <a:avLst/>
          </a:prstGeom>
        </p:spPr>
        <p:txBody>
          <a:bodyPr anchorCtr="0" anchor="t" bIns="91425" lIns="91425" rIns="91425" tIns="91425">
            <a:noAutofit/>
          </a:bodyPr>
          <a:lstStyle/>
          <a:p>
            <a:pPr lvl="0" rtl="0">
              <a:lnSpc>
                <a:spcPct val="200000"/>
              </a:lnSpc>
              <a:spcBef>
                <a:spcPts val="0"/>
              </a:spcBef>
              <a:buNone/>
            </a:pPr>
            <a:r>
              <a:rPr b="1" lang="en" sz="2400">
                <a:solidFill>
                  <a:srgbClr val="434343"/>
                </a:solidFill>
                <a:latin typeface="Roboto"/>
                <a:ea typeface="Roboto"/>
                <a:cs typeface="Roboto"/>
                <a:sym typeface="Roboto"/>
              </a:rPr>
              <a:t>Creation</a:t>
            </a:r>
            <a:r>
              <a:rPr b="1" lang="en">
                <a:solidFill>
                  <a:srgbClr val="434343"/>
                </a:solidFill>
                <a:latin typeface="Roboto"/>
                <a:ea typeface="Roboto"/>
                <a:cs typeface="Roboto"/>
                <a:sym typeface="Roboto"/>
              </a:rPr>
              <a:t> </a:t>
            </a:r>
            <a:r>
              <a:rPr b="1" lang="en" sz="2400">
                <a:solidFill>
                  <a:srgbClr val="434343"/>
                </a:solidFill>
                <a:latin typeface="Roboto"/>
                <a:ea typeface="Roboto"/>
                <a:cs typeface="Roboto"/>
                <a:sym typeface="Roboto"/>
              </a:rPr>
              <a:t> Team:</a:t>
            </a:r>
          </a:p>
          <a:p>
            <a:pPr indent="-228600" lvl="0" marL="457200" rtl="0">
              <a:lnSpc>
                <a:spcPct val="200000"/>
              </a:lnSpc>
              <a:spcBef>
                <a:spcPts val="0"/>
              </a:spcBef>
              <a:buClr>
                <a:srgbClr val="434343"/>
              </a:buClr>
              <a:buFont typeface="Roboto"/>
              <a:buChar char="●"/>
            </a:pPr>
            <a:r>
              <a:rPr lang="en" sz="2400">
                <a:solidFill>
                  <a:srgbClr val="434343"/>
                </a:solidFill>
                <a:latin typeface="Roboto"/>
                <a:ea typeface="Roboto"/>
                <a:cs typeface="Roboto"/>
                <a:sym typeface="Roboto"/>
              </a:rPr>
              <a:t>Alex Crocker</a:t>
            </a:r>
            <a:r>
              <a:rPr lang="en" sz="2400">
                <a:solidFill>
                  <a:srgbClr val="434343"/>
                </a:solidFill>
                <a:latin typeface="Roboto"/>
                <a:ea typeface="Roboto"/>
                <a:cs typeface="Roboto"/>
                <a:sym typeface="Roboto"/>
              </a:rPr>
              <a:t>	</a:t>
            </a:r>
            <a:r>
              <a:rPr lang="en" sz="2400">
                <a:solidFill>
                  <a:srgbClr val="434343"/>
                </a:solidFill>
                <a:latin typeface="Roboto"/>
                <a:ea typeface="Roboto"/>
                <a:cs typeface="Roboto"/>
                <a:sym typeface="Roboto"/>
              </a:rPr>
              <a:t>		</a:t>
            </a:r>
          </a:p>
          <a:p>
            <a:pPr indent="-228600" lvl="0" marL="457200" rtl="0">
              <a:lnSpc>
                <a:spcPct val="200000"/>
              </a:lnSpc>
              <a:spcBef>
                <a:spcPts val="0"/>
              </a:spcBef>
              <a:buClr>
                <a:srgbClr val="434343"/>
              </a:buClr>
              <a:buFont typeface="Roboto"/>
              <a:buChar char="●"/>
            </a:pPr>
            <a:r>
              <a:rPr lang="en" sz="2400">
                <a:solidFill>
                  <a:srgbClr val="434343"/>
                </a:solidFill>
                <a:latin typeface="Roboto"/>
                <a:ea typeface="Roboto"/>
                <a:cs typeface="Roboto"/>
                <a:sym typeface="Roboto"/>
              </a:rPr>
              <a:t>Maha Dafterdar </a:t>
            </a:r>
            <a:r>
              <a:rPr lang="en" sz="1400">
                <a:solidFill>
                  <a:srgbClr val="434343"/>
                </a:solidFill>
                <a:latin typeface="Roboto"/>
                <a:ea typeface="Roboto"/>
                <a:cs typeface="Roboto"/>
                <a:sym typeface="Roboto"/>
              </a:rPr>
              <a:t>(developer)</a:t>
            </a:r>
          </a:p>
          <a:p>
            <a:pPr indent="-228600" lvl="0" marL="457200" rtl="0">
              <a:lnSpc>
                <a:spcPct val="200000"/>
              </a:lnSpc>
              <a:spcBef>
                <a:spcPts val="0"/>
              </a:spcBef>
              <a:buClr>
                <a:srgbClr val="434343"/>
              </a:buClr>
              <a:buFont typeface="Roboto"/>
              <a:buChar char="●"/>
            </a:pPr>
            <a:r>
              <a:rPr lang="en" sz="2400">
                <a:solidFill>
                  <a:srgbClr val="434343"/>
                </a:solidFill>
                <a:latin typeface="Roboto"/>
                <a:ea typeface="Roboto"/>
                <a:cs typeface="Roboto"/>
                <a:sym typeface="Roboto"/>
              </a:rPr>
              <a:t>Judith Melendez</a:t>
            </a:r>
          </a:p>
          <a:p>
            <a:pPr lvl="0" rtl="0">
              <a:lnSpc>
                <a:spcPct val="200000"/>
              </a:lnSpc>
              <a:spcBef>
                <a:spcPts val="0"/>
              </a:spcBef>
              <a:buNone/>
            </a:pPr>
            <a:r>
              <a:t/>
            </a:r>
            <a:endParaRPr sz="2400">
              <a:solidFill>
                <a:srgbClr val="434343"/>
              </a:solidFill>
            </a:endParaRPr>
          </a:p>
          <a:p>
            <a:pPr lvl="0">
              <a:spcBef>
                <a:spcPts val="0"/>
              </a:spcBef>
              <a:buNone/>
            </a:pPr>
            <a:r>
              <a:t/>
            </a:r>
            <a:endParaRPr>
              <a:solidFill>
                <a:srgbClr val="434343"/>
              </a:solidFill>
            </a:endParaRPr>
          </a:p>
          <a:p>
            <a:pPr lvl="0">
              <a:spcBef>
                <a:spcPts val="0"/>
              </a:spcBef>
              <a:buNone/>
            </a:pPr>
            <a:r>
              <a:rPr lang="en">
                <a:solidFill>
                  <a:srgbClr val="434343"/>
                </a:solidFill>
              </a:rPr>
              <a:t>	</a:t>
            </a:r>
          </a:p>
        </p:txBody>
      </p:sp>
      <p:sp>
        <p:nvSpPr>
          <p:cNvPr id="71" name="Shape 71"/>
          <p:cNvSpPr txBox="1"/>
          <p:nvPr>
            <p:ph idx="1" type="body"/>
          </p:nvPr>
        </p:nvSpPr>
        <p:spPr>
          <a:xfrm>
            <a:off x="4835125" y="1501375"/>
            <a:ext cx="3636300" cy="2861100"/>
          </a:xfrm>
          <a:prstGeom prst="rect">
            <a:avLst/>
          </a:prstGeom>
        </p:spPr>
        <p:txBody>
          <a:bodyPr anchorCtr="0" anchor="t" bIns="91425" lIns="91425" rIns="91425" tIns="91425">
            <a:noAutofit/>
          </a:bodyPr>
          <a:lstStyle/>
          <a:p>
            <a:pPr lvl="0" rtl="0">
              <a:lnSpc>
                <a:spcPct val="200000"/>
              </a:lnSpc>
              <a:spcBef>
                <a:spcPts val="0"/>
              </a:spcBef>
              <a:buNone/>
            </a:pPr>
            <a:r>
              <a:rPr b="1" lang="en">
                <a:solidFill>
                  <a:srgbClr val="434343"/>
                </a:solidFill>
              </a:rPr>
              <a:t> </a:t>
            </a:r>
            <a:r>
              <a:rPr b="1" lang="en" sz="2400">
                <a:solidFill>
                  <a:srgbClr val="434343"/>
                </a:solidFill>
                <a:latin typeface="Roboto"/>
                <a:ea typeface="Roboto"/>
                <a:cs typeface="Roboto"/>
                <a:sym typeface="Roboto"/>
              </a:rPr>
              <a:t>Editorial Team:</a:t>
            </a:r>
          </a:p>
          <a:p>
            <a:pPr indent="-228600" lvl="0" marL="457200" rtl="0">
              <a:lnSpc>
                <a:spcPct val="200000"/>
              </a:lnSpc>
              <a:spcBef>
                <a:spcPts val="0"/>
              </a:spcBef>
              <a:buClr>
                <a:srgbClr val="434343"/>
              </a:buClr>
              <a:buFont typeface="Roboto"/>
              <a:buChar char="●"/>
            </a:pPr>
            <a:r>
              <a:rPr lang="en" sz="2400">
                <a:solidFill>
                  <a:srgbClr val="434343"/>
                </a:solidFill>
                <a:latin typeface="Roboto"/>
                <a:ea typeface="Roboto"/>
                <a:cs typeface="Roboto"/>
                <a:sym typeface="Roboto"/>
              </a:rPr>
              <a:t>Pascal Parsard </a:t>
            </a:r>
          </a:p>
          <a:p>
            <a:pPr indent="-228600" lvl="0" marL="457200" rtl="0">
              <a:lnSpc>
                <a:spcPct val="200000"/>
              </a:lnSpc>
              <a:spcBef>
                <a:spcPts val="0"/>
              </a:spcBef>
              <a:buClr>
                <a:srgbClr val="434343"/>
              </a:buClr>
              <a:buFont typeface="Roboto"/>
              <a:buChar char="●"/>
            </a:pPr>
            <a:r>
              <a:rPr lang="en" sz="2400">
                <a:solidFill>
                  <a:srgbClr val="434343"/>
                </a:solidFill>
                <a:latin typeface="Roboto"/>
                <a:ea typeface="Roboto"/>
                <a:cs typeface="Roboto"/>
                <a:sym typeface="Roboto"/>
              </a:rPr>
              <a:t>John Flynn	</a:t>
            </a:r>
            <a:r>
              <a:rPr lang="en" sz="2400">
                <a:solidFill>
                  <a:srgbClr val="434343"/>
                </a:solidFill>
              </a:rPr>
              <a:t>		</a:t>
            </a:r>
          </a:p>
          <a:p>
            <a:pPr lvl="0" rtl="0">
              <a:lnSpc>
                <a:spcPct val="200000"/>
              </a:lnSpc>
              <a:spcBef>
                <a:spcPts val="0"/>
              </a:spcBef>
              <a:buNone/>
            </a:pPr>
            <a:r>
              <a:t/>
            </a:r>
            <a:endParaRPr sz="2400">
              <a:solidFill>
                <a:srgbClr val="434343"/>
              </a:solidFill>
            </a:endParaRPr>
          </a:p>
          <a:p>
            <a:pPr lvl="0" rtl="0">
              <a:spcBef>
                <a:spcPts val="0"/>
              </a:spcBef>
              <a:buNone/>
            </a:pPr>
            <a:r>
              <a:t/>
            </a:r>
            <a:endParaRPr>
              <a:solidFill>
                <a:srgbClr val="434343"/>
              </a:solidFill>
            </a:endParaRPr>
          </a:p>
          <a:p>
            <a:pPr lvl="0" rtl="0">
              <a:spcBef>
                <a:spcPts val="0"/>
              </a:spcBef>
              <a:buNone/>
            </a:pPr>
            <a:r>
              <a:rPr lang="en">
                <a:solidFill>
                  <a:srgbClr val="434343"/>
                </a:solidFill>
              </a:rPr>
              <a:t>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89" name="Shape 189"/>
        <p:cNvGrpSpPr/>
        <p:nvPr/>
      </p:nvGrpSpPr>
      <p:grpSpPr>
        <a:xfrm>
          <a:off x="0" y="0"/>
          <a:ext cx="0" cy="0"/>
          <a:chOff x="0" y="0"/>
          <a:chExt cx="0" cy="0"/>
        </a:xfrm>
      </p:grpSpPr>
      <p:sp>
        <p:nvSpPr>
          <p:cNvPr id="190" name="Shape 190"/>
          <p:cNvSpPr txBox="1"/>
          <p:nvPr>
            <p:ph type="title"/>
          </p:nvPr>
        </p:nvSpPr>
        <p:spPr>
          <a:xfrm>
            <a:off x="311700" y="367350"/>
            <a:ext cx="8520600" cy="572700"/>
          </a:xfrm>
          <a:prstGeom prst="rect">
            <a:avLst/>
          </a:prstGeom>
        </p:spPr>
        <p:txBody>
          <a:bodyPr anchorCtr="0" anchor="b" bIns="91425" lIns="91425" rIns="91425" tIns="91425">
            <a:noAutofit/>
          </a:bodyPr>
          <a:lstStyle/>
          <a:p>
            <a:pPr lvl="0" rtl="0" algn="ctr">
              <a:spcBef>
                <a:spcPts val="0"/>
              </a:spcBef>
              <a:buNone/>
            </a:pPr>
            <a:r>
              <a:rPr lang="en">
                <a:solidFill>
                  <a:srgbClr val="666666"/>
                </a:solidFill>
              </a:rPr>
              <a:t>LOGO</a:t>
            </a:r>
          </a:p>
        </p:txBody>
      </p:sp>
      <p:sp>
        <p:nvSpPr>
          <p:cNvPr id="191" name="Shape 191"/>
          <p:cNvSpPr txBox="1"/>
          <p:nvPr>
            <p:ph idx="1" type="body"/>
          </p:nvPr>
        </p:nvSpPr>
        <p:spPr>
          <a:xfrm>
            <a:off x="376275" y="1095100"/>
            <a:ext cx="5332200" cy="3777000"/>
          </a:xfrm>
          <a:prstGeom prst="rect">
            <a:avLst/>
          </a:prstGeom>
        </p:spPr>
        <p:txBody>
          <a:bodyPr anchorCtr="0" anchor="t" bIns="91425" lIns="91425" rIns="91425" tIns="91425">
            <a:noAutofit/>
          </a:bodyPr>
          <a:lstStyle/>
          <a:p>
            <a:pPr lvl="0" rtl="0" algn="just">
              <a:spcBef>
                <a:spcPts val="0"/>
              </a:spcBef>
              <a:buNone/>
            </a:pPr>
            <a:r>
              <a:rPr lang="en">
                <a:solidFill>
                  <a:srgbClr val="434343"/>
                </a:solidFill>
                <a:latin typeface="Roboto"/>
                <a:ea typeface="Roboto"/>
                <a:cs typeface="Roboto"/>
                <a:sym typeface="Roboto"/>
              </a:rPr>
              <a:t>The first thing we changed from the existing site is the logo. We knew it had to be simplified from the very beginning. CPYC was driving people away in droves due to inconsistent branding. </a:t>
            </a:r>
          </a:p>
          <a:p>
            <a:pPr lvl="0" rtl="0" algn="just">
              <a:spcBef>
                <a:spcPts val="0"/>
              </a:spcBef>
              <a:buNone/>
            </a:pPr>
            <a:r>
              <a:rPr lang="en">
                <a:solidFill>
                  <a:srgbClr val="434343"/>
                </a:solidFill>
                <a:latin typeface="Roboto"/>
                <a:ea typeface="Roboto"/>
                <a:cs typeface="Roboto"/>
                <a:sym typeface="Roboto"/>
              </a:rPr>
              <a:t>In the old logo, they have four different names. In the new logo, we radically simplified it by just going with the acronym CPYC and a silhouette of a man and child. A more recognizable logo</a:t>
            </a:r>
          </a:p>
          <a:p>
            <a:pPr lvl="0" rtl="0">
              <a:spcBef>
                <a:spcPts val="0"/>
              </a:spcBef>
              <a:buNone/>
            </a:pPr>
            <a:r>
              <a:t/>
            </a:r>
            <a:endParaRPr/>
          </a:p>
        </p:txBody>
      </p:sp>
      <p:pic>
        <p:nvPicPr>
          <p:cNvPr descr="cpyc_logo_black.png" id="192" name="Shape 192"/>
          <p:cNvPicPr preferRelativeResize="0"/>
          <p:nvPr/>
        </p:nvPicPr>
        <p:blipFill>
          <a:blip r:embed="rId3">
            <a:alphaModFix/>
          </a:blip>
          <a:stretch>
            <a:fillRect/>
          </a:stretch>
        </p:blipFill>
        <p:spPr>
          <a:xfrm>
            <a:off x="6554691" y="3177737"/>
            <a:ext cx="1250570" cy="1609125"/>
          </a:xfrm>
          <a:prstGeom prst="rect">
            <a:avLst/>
          </a:prstGeom>
          <a:noFill/>
          <a:ln>
            <a:noFill/>
          </a:ln>
        </p:spPr>
      </p:pic>
      <p:pic>
        <p:nvPicPr>
          <p:cNvPr descr="old_logo.jpeg" id="193" name="Shape 193"/>
          <p:cNvPicPr preferRelativeResize="0"/>
          <p:nvPr/>
        </p:nvPicPr>
        <p:blipFill>
          <a:blip r:embed="rId4">
            <a:alphaModFix/>
          </a:blip>
          <a:stretch>
            <a:fillRect/>
          </a:stretch>
        </p:blipFill>
        <p:spPr>
          <a:xfrm>
            <a:off x="6327462" y="1316375"/>
            <a:ext cx="1704975" cy="1314450"/>
          </a:xfrm>
          <a:prstGeom prst="rect">
            <a:avLst/>
          </a:prstGeom>
          <a:noFill/>
          <a:ln>
            <a:noFill/>
          </a:ln>
        </p:spPr>
      </p:pic>
      <p:sp>
        <p:nvSpPr>
          <p:cNvPr id="194" name="Shape 194"/>
          <p:cNvSpPr txBox="1"/>
          <p:nvPr>
            <p:ph type="title"/>
          </p:nvPr>
        </p:nvSpPr>
        <p:spPr>
          <a:xfrm>
            <a:off x="6327512" y="881987"/>
            <a:ext cx="1704900" cy="398100"/>
          </a:xfrm>
          <a:prstGeom prst="rect">
            <a:avLst/>
          </a:prstGeom>
        </p:spPr>
        <p:txBody>
          <a:bodyPr anchorCtr="0" anchor="b" bIns="91425" lIns="91425" rIns="91425" tIns="91425">
            <a:noAutofit/>
          </a:bodyPr>
          <a:lstStyle/>
          <a:p>
            <a:pPr lvl="0" rtl="0" algn="ctr">
              <a:spcBef>
                <a:spcPts val="0"/>
              </a:spcBef>
              <a:buNone/>
            </a:pPr>
            <a:r>
              <a:rPr b="1" lang="en" sz="1800">
                <a:solidFill>
                  <a:srgbClr val="434343"/>
                </a:solidFill>
                <a:latin typeface="Roboto"/>
                <a:ea typeface="Roboto"/>
                <a:cs typeface="Roboto"/>
                <a:sym typeface="Roboto"/>
              </a:rPr>
              <a:t>From this</a:t>
            </a:r>
            <a:r>
              <a:rPr lang="en" sz="1800">
                <a:solidFill>
                  <a:srgbClr val="434343"/>
                </a:solidFill>
              </a:rPr>
              <a:t> </a:t>
            </a:r>
          </a:p>
        </p:txBody>
      </p:sp>
      <p:sp>
        <p:nvSpPr>
          <p:cNvPr id="195" name="Shape 195"/>
          <p:cNvSpPr txBox="1"/>
          <p:nvPr>
            <p:ph type="title"/>
          </p:nvPr>
        </p:nvSpPr>
        <p:spPr>
          <a:xfrm>
            <a:off x="6327512" y="2836737"/>
            <a:ext cx="1704900" cy="398100"/>
          </a:xfrm>
          <a:prstGeom prst="rect">
            <a:avLst/>
          </a:prstGeom>
        </p:spPr>
        <p:txBody>
          <a:bodyPr anchorCtr="0" anchor="b" bIns="91425" lIns="91425" rIns="91425" tIns="91425">
            <a:noAutofit/>
          </a:bodyPr>
          <a:lstStyle/>
          <a:p>
            <a:pPr lvl="0" rtl="0" algn="ctr">
              <a:spcBef>
                <a:spcPts val="0"/>
              </a:spcBef>
              <a:buNone/>
            </a:pPr>
            <a:r>
              <a:rPr b="1" lang="en" sz="1800">
                <a:solidFill>
                  <a:srgbClr val="434343"/>
                </a:solidFill>
                <a:latin typeface="Roboto"/>
                <a:ea typeface="Roboto"/>
                <a:cs typeface="Roboto"/>
                <a:sym typeface="Roboto"/>
              </a:rPr>
              <a:t> To this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99" name="Shape 199"/>
        <p:cNvGrpSpPr/>
        <p:nvPr/>
      </p:nvGrpSpPr>
      <p:grpSpPr>
        <a:xfrm>
          <a:off x="0" y="0"/>
          <a:ext cx="0" cy="0"/>
          <a:chOff x="0" y="0"/>
          <a:chExt cx="0" cy="0"/>
        </a:xfrm>
      </p:grpSpPr>
      <p:sp>
        <p:nvSpPr>
          <p:cNvPr id="200" name="Shape 200"/>
          <p:cNvSpPr txBox="1"/>
          <p:nvPr>
            <p:ph type="title"/>
          </p:nvPr>
        </p:nvSpPr>
        <p:spPr>
          <a:xfrm>
            <a:off x="232350" y="326600"/>
            <a:ext cx="8520600" cy="469800"/>
          </a:xfrm>
          <a:prstGeom prst="rect">
            <a:avLst/>
          </a:prstGeom>
        </p:spPr>
        <p:txBody>
          <a:bodyPr anchorCtr="0" anchor="b" bIns="91425" lIns="91425" rIns="91425" tIns="91425">
            <a:noAutofit/>
          </a:bodyPr>
          <a:lstStyle/>
          <a:p>
            <a:pPr lvl="0" rtl="0" algn="ctr">
              <a:spcBef>
                <a:spcPts val="0"/>
              </a:spcBef>
              <a:buNone/>
            </a:pPr>
            <a:r>
              <a:rPr lang="en">
                <a:solidFill>
                  <a:srgbClr val="666666"/>
                </a:solidFill>
              </a:rPr>
              <a:t>CLEAN  AND FRIENDLY LAYOUT</a:t>
            </a:r>
          </a:p>
        </p:txBody>
      </p:sp>
      <p:pic>
        <p:nvPicPr>
          <p:cNvPr descr="screencapture-sulley-cah-ucf-edu-dig4104c_008-phase03-HTML-home-html-1480679059786.png" id="201" name="Shape 201"/>
          <p:cNvPicPr preferRelativeResize="0"/>
          <p:nvPr/>
        </p:nvPicPr>
        <p:blipFill rotWithShape="1">
          <a:blip r:embed="rId3">
            <a:alphaModFix/>
          </a:blip>
          <a:srcRect b="553" l="0" r="0" t="553"/>
          <a:stretch/>
        </p:blipFill>
        <p:spPr>
          <a:xfrm>
            <a:off x="2285839" y="720475"/>
            <a:ext cx="4572324" cy="42799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05" name="Shape 205"/>
        <p:cNvGrpSpPr/>
        <p:nvPr/>
      </p:nvGrpSpPr>
      <p:grpSpPr>
        <a:xfrm>
          <a:off x="0" y="0"/>
          <a:ext cx="0" cy="0"/>
          <a:chOff x="0" y="0"/>
          <a:chExt cx="0" cy="0"/>
        </a:xfrm>
      </p:grpSpPr>
      <p:sp>
        <p:nvSpPr>
          <p:cNvPr id="206" name="Shape 206"/>
          <p:cNvSpPr txBox="1"/>
          <p:nvPr>
            <p:ph type="title"/>
          </p:nvPr>
        </p:nvSpPr>
        <p:spPr>
          <a:xfrm>
            <a:off x="311700" y="131925"/>
            <a:ext cx="8520600" cy="626100"/>
          </a:xfrm>
          <a:prstGeom prst="rect">
            <a:avLst/>
          </a:prstGeom>
        </p:spPr>
        <p:txBody>
          <a:bodyPr anchorCtr="0" anchor="b" bIns="91425" lIns="91425" rIns="91425" tIns="91425">
            <a:noAutofit/>
          </a:bodyPr>
          <a:lstStyle/>
          <a:p>
            <a:pPr lvl="0" rtl="0" algn="ctr">
              <a:spcBef>
                <a:spcPts val="0"/>
              </a:spcBef>
              <a:buNone/>
            </a:pPr>
            <a:r>
              <a:rPr lang="en">
                <a:solidFill>
                  <a:srgbClr val="666666"/>
                </a:solidFill>
                <a:latin typeface="Roboto"/>
                <a:ea typeface="Roboto"/>
                <a:cs typeface="Roboto"/>
                <a:sym typeface="Roboto"/>
              </a:rPr>
              <a:t>RESPONSIVE LAYOUT</a:t>
            </a:r>
          </a:p>
        </p:txBody>
      </p:sp>
      <p:pic>
        <p:nvPicPr>
          <p:cNvPr id="207" name="Shape 207"/>
          <p:cNvPicPr preferRelativeResize="0"/>
          <p:nvPr/>
        </p:nvPicPr>
        <p:blipFill rotWithShape="1">
          <a:blip r:embed="rId3">
            <a:alphaModFix/>
          </a:blip>
          <a:srcRect b="53836" l="0" r="0" t="0"/>
          <a:stretch/>
        </p:blipFill>
        <p:spPr>
          <a:xfrm>
            <a:off x="407500" y="758024"/>
            <a:ext cx="2620350" cy="4194975"/>
          </a:xfrm>
          <a:prstGeom prst="rect">
            <a:avLst/>
          </a:prstGeom>
          <a:noFill/>
          <a:ln>
            <a:noFill/>
          </a:ln>
        </p:spPr>
      </p:pic>
      <p:pic>
        <p:nvPicPr>
          <p:cNvPr id="208" name="Shape 208"/>
          <p:cNvPicPr preferRelativeResize="0"/>
          <p:nvPr/>
        </p:nvPicPr>
        <p:blipFill rotWithShape="1">
          <a:blip r:embed="rId4">
            <a:alphaModFix/>
          </a:blip>
          <a:srcRect b="15304" l="0" r="0" t="0"/>
          <a:stretch/>
        </p:blipFill>
        <p:spPr>
          <a:xfrm>
            <a:off x="3256275" y="758026"/>
            <a:ext cx="2620324" cy="4194975"/>
          </a:xfrm>
          <a:prstGeom prst="rect">
            <a:avLst/>
          </a:prstGeom>
          <a:noFill/>
          <a:ln>
            <a:noFill/>
          </a:ln>
        </p:spPr>
      </p:pic>
      <p:pic>
        <p:nvPicPr>
          <p:cNvPr id="209" name="Shape 209"/>
          <p:cNvPicPr preferRelativeResize="0"/>
          <p:nvPr/>
        </p:nvPicPr>
        <p:blipFill rotWithShape="1">
          <a:blip r:embed="rId5">
            <a:alphaModFix/>
          </a:blip>
          <a:srcRect b="62672" l="0" r="0" t="0"/>
          <a:stretch/>
        </p:blipFill>
        <p:spPr>
          <a:xfrm>
            <a:off x="6116150" y="758049"/>
            <a:ext cx="2620350" cy="41949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13" name="Shape 213"/>
        <p:cNvGrpSpPr/>
        <p:nvPr/>
      </p:nvGrpSpPr>
      <p:grpSpPr>
        <a:xfrm>
          <a:off x="0" y="0"/>
          <a:ext cx="0" cy="0"/>
          <a:chOff x="0" y="0"/>
          <a:chExt cx="0" cy="0"/>
        </a:xfrm>
      </p:grpSpPr>
      <p:sp>
        <p:nvSpPr>
          <p:cNvPr id="214" name="Shape 214"/>
          <p:cNvSpPr txBox="1"/>
          <p:nvPr>
            <p:ph type="title"/>
          </p:nvPr>
        </p:nvSpPr>
        <p:spPr>
          <a:xfrm>
            <a:off x="311700" y="212175"/>
            <a:ext cx="8520600" cy="572700"/>
          </a:xfrm>
          <a:prstGeom prst="rect">
            <a:avLst/>
          </a:prstGeom>
        </p:spPr>
        <p:txBody>
          <a:bodyPr anchorCtr="0" anchor="b" bIns="91425" lIns="91425" rIns="91425" tIns="91425">
            <a:noAutofit/>
          </a:bodyPr>
          <a:lstStyle/>
          <a:p>
            <a:pPr lvl="0" rtl="0" algn="ctr">
              <a:lnSpc>
                <a:spcPct val="115000"/>
              </a:lnSpc>
              <a:spcBef>
                <a:spcPts val="0"/>
              </a:spcBef>
              <a:spcAft>
                <a:spcPts val="1000"/>
              </a:spcAft>
              <a:buNone/>
            </a:pPr>
            <a:r>
              <a:rPr lang="en" sz="2400">
                <a:solidFill>
                  <a:srgbClr val="666666"/>
                </a:solidFill>
                <a:latin typeface="Roboto"/>
                <a:ea typeface="Roboto"/>
                <a:cs typeface="Roboto"/>
                <a:sym typeface="Roboto"/>
              </a:rPr>
              <a:t>ABOUT US - CONTENT REARRANGED </a:t>
            </a:r>
          </a:p>
        </p:txBody>
      </p:sp>
      <p:pic>
        <p:nvPicPr>
          <p:cNvPr descr="screencapture-sulley-cah-ucf-edu-dig4104c_008-phase03-HTML-aboutus-html-1480679076942.png" id="215" name="Shape 215"/>
          <p:cNvPicPr preferRelativeResize="0"/>
          <p:nvPr/>
        </p:nvPicPr>
        <p:blipFill rotWithShape="1">
          <a:blip r:embed="rId3">
            <a:alphaModFix/>
          </a:blip>
          <a:srcRect b="0" l="0" r="0" t="0"/>
          <a:stretch/>
        </p:blipFill>
        <p:spPr>
          <a:xfrm>
            <a:off x="1543837" y="610700"/>
            <a:ext cx="6056323" cy="43699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19" name="Shape 219"/>
        <p:cNvGrpSpPr/>
        <p:nvPr/>
      </p:nvGrpSpPr>
      <p:grpSpPr>
        <a:xfrm>
          <a:off x="0" y="0"/>
          <a:ext cx="0" cy="0"/>
          <a:chOff x="0" y="0"/>
          <a:chExt cx="0" cy="0"/>
        </a:xfrm>
      </p:grpSpPr>
      <p:sp>
        <p:nvSpPr>
          <p:cNvPr id="220" name="Shape 220"/>
          <p:cNvSpPr txBox="1"/>
          <p:nvPr>
            <p:ph type="title"/>
          </p:nvPr>
        </p:nvSpPr>
        <p:spPr>
          <a:xfrm>
            <a:off x="311700" y="377700"/>
            <a:ext cx="8520600" cy="572700"/>
          </a:xfrm>
          <a:prstGeom prst="rect">
            <a:avLst/>
          </a:prstGeom>
        </p:spPr>
        <p:txBody>
          <a:bodyPr anchorCtr="0" anchor="b" bIns="91425" lIns="91425" rIns="91425" tIns="91425">
            <a:noAutofit/>
          </a:bodyPr>
          <a:lstStyle/>
          <a:p>
            <a:pPr lvl="0" rtl="0" algn="ctr">
              <a:lnSpc>
                <a:spcPct val="115000"/>
              </a:lnSpc>
              <a:spcBef>
                <a:spcPts val="0"/>
              </a:spcBef>
              <a:spcAft>
                <a:spcPts val="1000"/>
              </a:spcAft>
              <a:buNone/>
            </a:pPr>
            <a:r>
              <a:rPr lang="en" sz="2400">
                <a:solidFill>
                  <a:srgbClr val="666666"/>
                </a:solidFill>
                <a:latin typeface="Roboto"/>
                <a:ea typeface="Roboto"/>
                <a:cs typeface="Roboto"/>
                <a:sym typeface="Roboto"/>
              </a:rPr>
              <a:t>ABOUT US - BOARD/ YOUTH PROGRAMS SUBMENUS</a:t>
            </a:r>
          </a:p>
        </p:txBody>
      </p:sp>
      <p:pic>
        <p:nvPicPr>
          <p:cNvPr descr="screencapture-sulley-cah-ucf-edu-dig4104c_008-phase03-HTML-boardmembers-html-1480679091026.png" id="221" name="Shape 221"/>
          <p:cNvPicPr preferRelativeResize="0"/>
          <p:nvPr/>
        </p:nvPicPr>
        <p:blipFill rotWithShape="1">
          <a:blip r:embed="rId3">
            <a:alphaModFix/>
          </a:blip>
          <a:srcRect b="0" l="0" r="0" t="0"/>
          <a:stretch/>
        </p:blipFill>
        <p:spPr>
          <a:xfrm>
            <a:off x="246550" y="950400"/>
            <a:ext cx="4901659" cy="3962247"/>
          </a:xfrm>
          <a:prstGeom prst="rect">
            <a:avLst/>
          </a:prstGeom>
          <a:noFill/>
          <a:ln>
            <a:noFill/>
          </a:ln>
        </p:spPr>
      </p:pic>
      <p:pic>
        <p:nvPicPr>
          <p:cNvPr id="222" name="Shape 222"/>
          <p:cNvPicPr preferRelativeResize="0"/>
          <p:nvPr/>
        </p:nvPicPr>
        <p:blipFill>
          <a:blip r:embed="rId4">
            <a:alphaModFix/>
          </a:blip>
          <a:stretch>
            <a:fillRect/>
          </a:stretch>
        </p:blipFill>
        <p:spPr>
          <a:xfrm>
            <a:off x="5217383" y="950400"/>
            <a:ext cx="3637519" cy="396224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26" name="Shape 226"/>
        <p:cNvGrpSpPr/>
        <p:nvPr/>
      </p:nvGrpSpPr>
      <p:grpSpPr>
        <a:xfrm>
          <a:off x="0" y="0"/>
          <a:ext cx="0" cy="0"/>
          <a:chOff x="0" y="0"/>
          <a:chExt cx="0" cy="0"/>
        </a:xfrm>
      </p:grpSpPr>
      <p:sp>
        <p:nvSpPr>
          <p:cNvPr id="227" name="Shape 227"/>
          <p:cNvSpPr txBox="1"/>
          <p:nvPr>
            <p:ph type="title"/>
          </p:nvPr>
        </p:nvSpPr>
        <p:spPr>
          <a:xfrm>
            <a:off x="253725" y="551550"/>
            <a:ext cx="2265300" cy="4040400"/>
          </a:xfrm>
          <a:prstGeom prst="rect">
            <a:avLst/>
          </a:prstGeom>
        </p:spPr>
        <p:txBody>
          <a:bodyPr anchorCtr="0" anchor="b" bIns="91425" lIns="91425" rIns="91425" tIns="91425">
            <a:noAutofit/>
          </a:bodyPr>
          <a:lstStyle/>
          <a:p>
            <a:pPr indent="0" lvl="0" marL="0" rtl="0" algn="l">
              <a:lnSpc>
                <a:spcPct val="100000"/>
              </a:lnSpc>
              <a:spcBef>
                <a:spcPts val="0"/>
              </a:spcBef>
              <a:spcAft>
                <a:spcPts val="0"/>
              </a:spcAft>
              <a:buNone/>
            </a:pPr>
            <a:r>
              <a:rPr lang="en" sz="1800">
                <a:solidFill>
                  <a:srgbClr val="434343"/>
                </a:solidFill>
                <a:latin typeface="Roboto"/>
                <a:ea typeface="Roboto"/>
                <a:cs typeface="Roboto"/>
                <a:sym typeface="Roboto"/>
              </a:rPr>
              <a:t>USE OF FLASH BANNER</a:t>
            </a:r>
            <a:r>
              <a:rPr lang="en" sz="1800">
                <a:solidFill>
                  <a:srgbClr val="434343"/>
                </a:solidFill>
                <a:latin typeface="Roboto"/>
                <a:ea typeface="Roboto"/>
                <a:cs typeface="Roboto"/>
                <a:sym typeface="Roboto"/>
              </a:rPr>
              <a:t> </a:t>
            </a:r>
          </a:p>
          <a:p>
            <a:pPr indent="0" lvl="0" marL="0" rtl="0" algn="ctr">
              <a:lnSpc>
                <a:spcPct val="100000"/>
              </a:lnSpc>
              <a:spcBef>
                <a:spcPts val="0"/>
              </a:spcBef>
              <a:spcAft>
                <a:spcPts val="0"/>
              </a:spcAft>
              <a:buNone/>
            </a:pPr>
            <a:r>
              <a:t/>
            </a:r>
            <a:endParaRPr sz="1800">
              <a:solidFill>
                <a:srgbClr val="434343"/>
              </a:solidFill>
              <a:latin typeface="Roboto"/>
              <a:ea typeface="Roboto"/>
              <a:cs typeface="Roboto"/>
              <a:sym typeface="Roboto"/>
            </a:endParaRPr>
          </a:p>
          <a:p>
            <a:pPr indent="0" lvl="0" marL="0" rtl="0">
              <a:lnSpc>
                <a:spcPct val="100000"/>
              </a:lnSpc>
              <a:spcBef>
                <a:spcPts val="0"/>
              </a:spcBef>
              <a:spcAft>
                <a:spcPts val="0"/>
              </a:spcAft>
              <a:buNone/>
            </a:pPr>
            <a:r>
              <a:rPr lang="en" sz="1800">
                <a:solidFill>
                  <a:srgbClr val="434343"/>
                </a:solidFill>
                <a:latin typeface="Roboto"/>
                <a:ea typeface="Roboto"/>
                <a:cs typeface="Roboto"/>
                <a:sym typeface="Roboto"/>
              </a:rPr>
              <a:t>MISSING CALL TO ACTION</a:t>
            </a:r>
          </a:p>
          <a:p>
            <a:pPr indent="0" lvl="0" marL="0" rtl="0">
              <a:lnSpc>
                <a:spcPct val="100000"/>
              </a:lnSpc>
              <a:spcBef>
                <a:spcPts val="0"/>
              </a:spcBef>
              <a:spcAft>
                <a:spcPts val="0"/>
              </a:spcAft>
              <a:buNone/>
            </a:pPr>
            <a:r>
              <a:t/>
            </a:r>
            <a:endParaRPr sz="1800">
              <a:solidFill>
                <a:srgbClr val="434343"/>
              </a:solidFill>
              <a:latin typeface="Roboto"/>
              <a:ea typeface="Roboto"/>
              <a:cs typeface="Roboto"/>
              <a:sym typeface="Roboto"/>
            </a:endParaRPr>
          </a:p>
          <a:p>
            <a:pPr indent="0" lvl="0" marL="0" rtl="0">
              <a:lnSpc>
                <a:spcPct val="100000"/>
              </a:lnSpc>
              <a:spcBef>
                <a:spcPts val="0"/>
              </a:spcBef>
              <a:spcAft>
                <a:spcPts val="0"/>
              </a:spcAft>
              <a:buNone/>
            </a:pPr>
            <a:r>
              <a:t/>
            </a:r>
            <a:endParaRPr sz="1800">
              <a:solidFill>
                <a:srgbClr val="434343"/>
              </a:solidFill>
              <a:latin typeface="Roboto"/>
              <a:ea typeface="Roboto"/>
              <a:cs typeface="Roboto"/>
              <a:sym typeface="Roboto"/>
            </a:endParaRPr>
          </a:p>
          <a:p>
            <a:pPr indent="0" lvl="0" marL="0" rtl="0">
              <a:lnSpc>
                <a:spcPct val="100000"/>
              </a:lnSpc>
              <a:spcBef>
                <a:spcPts val="0"/>
              </a:spcBef>
              <a:spcAft>
                <a:spcPts val="0"/>
              </a:spcAft>
              <a:buNone/>
            </a:pPr>
            <a:r>
              <a:rPr lang="en" sz="1800">
                <a:solidFill>
                  <a:srgbClr val="434343"/>
                </a:solidFill>
                <a:latin typeface="Roboto"/>
                <a:ea typeface="Roboto"/>
                <a:cs typeface="Roboto"/>
                <a:sym typeface="Roboto"/>
              </a:rPr>
              <a:t>VS.</a:t>
            </a:r>
          </a:p>
          <a:p>
            <a:pPr indent="0" lvl="0" marL="0" rtl="0">
              <a:lnSpc>
                <a:spcPct val="100000"/>
              </a:lnSpc>
              <a:spcBef>
                <a:spcPts val="0"/>
              </a:spcBef>
              <a:spcAft>
                <a:spcPts val="0"/>
              </a:spcAft>
              <a:buNone/>
            </a:pPr>
            <a:r>
              <a:t/>
            </a:r>
            <a:endParaRPr sz="1800">
              <a:solidFill>
                <a:srgbClr val="434343"/>
              </a:solidFill>
              <a:latin typeface="Roboto"/>
              <a:ea typeface="Roboto"/>
              <a:cs typeface="Roboto"/>
              <a:sym typeface="Roboto"/>
            </a:endParaRPr>
          </a:p>
          <a:p>
            <a:pPr indent="0" lvl="0" marL="0" rtl="0">
              <a:lnSpc>
                <a:spcPct val="100000"/>
              </a:lnSpc>
              <a:spcBef>
                <a:spcPts val="0"/>
              </a:spcBef>
              <a:spcAft>
                <a:spcPts val="0"/>
              </a:spcAft>
              <a:buNone/>
            </a:pPr>
            <a:r>
              <a:t/>
            </a:r>
            <a:endParaRPr sz="1800">
              <a:solidFill>
                <a:srgbClr val="434343"/>
              </a:solidFill>
              <a:latin typeface="Roboto"/>
              <a:ea typeface="Roboto"/>
              <a:cs typeface="Roboto"/>
              <a:sym typeface="Roboto"/>
            </a:endParaRPr>
          </a:p>
          <a:p>
            <a:pPr lvl="0" rtl="0">
              <a:spcBef>
                <a:spcPts val="0"/>
              </a:spcBef>
              <a:spcAft>
                <a:spcPts val="1600"/>
              </a:spcAft>
              <a:buClr>
                <a:schemeClr val="dk1"/>
              </a:buClr>
              <a:buSzPct val="61111"/>
              <a:buFont typeface="Arial"/>
              <a:buNone/>
            </a:pPr>
            <a:r>
              <a:rPr lang="en" sz="1800">
                <a:solidFill>
                  <a:srgbClr val="434343"/>
                </a:solidFill>
                <a:latin typeface="Roboto"/>
                <a:ea typeface="Roboto"/>
                <a:cs typeface="Roboto"/>
                <a:sym typeface="Roboto"/>
              </a:rPr>
              <a:t> CLEAN LAYOUT </a:t>
            </a:r>
          </a:p>
          <a:p>
            <a:pPr lvl="0" rtl="0">
              <a:spcBef>
                <a:spcPts val="0"/>
              </a:spcBef>
              <a:spcAft>
                <a:spcPts val="1600"/>
              </a:spcAft>
              <a:buClr>
                <a:schemeClr val="dk1"/>
              </a:buClr>
              <a:buSzPct val="61111"/>
              <a:buFont typeface="Arial"/>
              <a:buNone/>
            </a:pPr>
            <a:r>
              <a:rPr lang="en" sz="1800">
                <a:solidFill>
                  <a:srgbClr val="434343"/>
                </a:solidFill>
                <a:latin typeface="Roboto"/>
                <a:ea typeface="Roboto"/>
                <a:cs typeface="Roboto"/>
                <a:sym typeface="Roboto"/>
              </a:rPr>
              <a:t> CALL TO ACTION</a:t>
            </a:r>
          </a:p>
          <a:p>
            <a:pPr indent="0" lvl="0" marL="0">
              <a:lnSpc>
                <a:spcPct val="100000"/>
              </a:lnSpc>
              <a:spcBef>
                <a:spcPts val="0"/>
              </a:spcBef>
              <a:spcAft>
                <a:spcPts val="0"/>
              </a:spcAft>
              <a:buNone/>
            </a:pPr>
            <a:r>
              <a:t/>
            </a:r>
            <a:endParaRPr sz="1800">
              <a:solidFill>
                <a:srgbClr val="434343"/>
              </a:solidFill>
              <a:latin typeface="Roboto"/>
              <a:ea typeface="Roboto"/>
              <a:cs typeface="Roboto"/>
              <a:sym typeface="Roboto"/>
            </a:endParaRPr>
          </a:p>
        </p:txBody>
      </p:sp>
      <p:pic>
        <p:nvPicPr>
          <p:cNvPr id="228" name="Shape 228"/>
          <p:cNvPicPr preferRelativeResize="0"/>
          <p:nvPr/>
        </p:nvPicPr>
        <p:blipFill>
          <a:blip r:embed="rId3">
            <a:alphaModFix/>
          </a:blip>
          <a:stretch>
            <a:fillRect/>
          </a:stretch>
        </p:blipFill>
        <p:spPr>
          <a:xfrm>
            <a:off x="2588675" y="327775"/>
            <a:ext cx="6517674" cy="1734500"/>
          </a:xfrm>
          <a:prstGeom prst="rect">
            <a:avLst/>
          </a:prstGeom>
          <a:noFill/>
          <a:ln>
            <a:noFill/>
          </a:ln>
        </p:spPr>
      </p:pic>
      <p:pic>
        <p:nvPicPr>
          <p:cNvPr descr="screencapture-sulley-cah-ucf-edu-dig4104c_008-phase03-HTML-home-html-1480679059786.png" id="229" name="Shape 229"/>
          <p:cNvPicPr preferRelativeResize="0"/>
          <p:nvPr/>
        </p:nvPicPr>
        <p:blipFill rotWithShape="1">
          <a:blip r:embed="rId4">
            <a:alphaModFix/>
          </a:blip>
          <a:srcRect b="64813" l="0" r="0" t="0"/>
          <a:stretch/>
        </p:blipFill>
        <p:spPr>
          <a:xfrm>
            <a:off x="2623599" y="2703425"/>
            <a:ext cx="6447823" cy="214744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33" name="Shape 233"/>
        <p:cNvGrpSpPr/>
        <p:nvPr/>
      </p:nvGrpSpPr>
      <p:grpSpPr>
        <a:xfrm>
          <a:off x="0" y="0"/>
          <a:ext cx="0" cy="0"/>
          <a:chOff x="0" y="0"/>
          <a:chExt cx="0" cy="0"/>
        </a:xfrm>
      </p:grpSpPr>
      <p:sp>
        <p:nvSpPr>
          <p:cNvPr id="234" name="Shape 234"/>
          <p:cNvSpPr txBox="1"/>
          <p:nvPr>
            <p:ph type="title"/>
          </p:nvPr>
        </p:nvSpPr>
        <p:spPr>
          <a:xfrm>
            <a:off x="311700" y="432025"/>
            <a:ext cx="8520600" cy="831300"/>
          </a:xfrm>
          <a:prstGeom prst="rect">
            <a:avLst/>
          </a:prstGeom>
        </p:spPr>
        <p:txBody>
          <a:bodyPr anchorCtr="0" anchor="b" bIns="91425" lIns="91425" rIns="91425" tIns="91425">
            <a:noAutofit/>
          </a:bodyPr>
          <a:lstStyle/>
          <a:p>
            <a:pPr lvl="0" algn="ctr">
              <a:spcBef>
                <a:spcPts val="0"/>
              </a:spcBef>
              <a:buNone/>
            </a:pPr>
            <a:r>
              <a:rPr lang="en">
                <a:solidFill>
                  <a:srgbClr val="666666"/>
                </a:solidFill>
              </a:rPr>
              <a:t>DONATE BUTTONS / CALL TO ACTION</a:t>
            </a:r>
          </a:p>
        </p:txBody>
      </p:sp>
      <p:pic>
        <p:nvPicPr>
          <p:cNvPr id="235" name="Shape 235"/>
          <p:cNvPicPr preferRelativeResize="0"/>
          <p:nvPr/>
        </p:nvPicPr>
        <p:blipFill>
          <a:blip r:embed="rId3">
            <a:alphaModFix/>
          </a:blip>
          <a:stretch>
            <a:fillRect/>
          </a:stretch>
        </p:blipFill>
        <p:spPr>
          <a:xfrm>
            <a:off x="419187" y="1756400"/>
            <a:ext cx="5801831" cy="2304624"/>
          </a:xfrm>
          <a:prstGeom prst="rect">
            <a:avLst/>
          </a:prstGeom>
          <a:noFill/>
          <a:ln>
            <a:noFill/>
          </a:ln>
        </p:spPr>
      </p:pic>
      <p:pic>
        <p:nvPicPr>
          <p:cNvPr id="236" name="Shape 236"/>
          <p:cNvPicPr preferRelativeResize="0"/>
          <p:nvPr/>
        </p:nvPicPr>
        <p:blipFill rotWithShape="1">
          <a:blip r:embed="rId4">
            <a:alphaModFix/>
          </a:blip>
          <a:srcRect b="0" l="0" r="0" t="0"/>
          <a:stretch/>
        </p:blipFill>
        <p:spPr>
          <a:xfrm>
            <a:off x="6462350" y="1756400"/>
            <a:ext cx="2262462" cy="23046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0" name="Shape 240"/>
        <p:cNvGrpSpPr/>
        <p:nvPr/>
      </p:nvGrpSpPr>
      <p:grpSpPr>
        <a:xfrm>
          <a:off x="0" y="0"/>
          <a:ext cx="0" cy="0"/>
          <a:chOff x="0" y="0"/>
          <a:chExt cx="0" cy="0"/>
        </a:xfrm>
      </p:grpSpPr>
      <p:sp>
        <p:nvSpPr>
          <p:cNvPr id="241" name="Shape 24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lgn="ctr">
              <a:spcBef>
                <a:spcPts val="0"/>
              </a:spcBef>
              <a:buNone/>
            </a:pPr>
            <a:r>
              <a:rPr lang="en">
                <a:solidFill>
                  <a:srgbClr val="666666"/>
                </a:solidFill>
              </a:rPr>
              <a:t>SOCIAL MEDIA INTEGRATION</a:t>
            </a:r>
          </a:p>
        </p:txBody>
      </p:sp>
      <p:sp>
        <p:nvSpPr>
          <p:cNvPr id="242" name="Shape 242"/>
          <p:cNvSpPr txBox="1"/>
          <p:nvPr>
            <p:ph idx="1" type="body"/>
          </p:nvPr>
        </p:nvSpPr>
        <p:spPr>
          <a:xfrm>
            <a:off x="311700" y="1152475"/>
            <a:ext cx="8051400" cy="3416400"/>
          </a:xfrm>
          <a:prstGeom prst="rect">
            <a:avLst/>
          </a:prstGeom>
        </p:spPr>
        <p:txBody>
          <a:bodyPr anchorCtr="0" anchor="t" bIns="91425" lIns="91425" rIns="91425" tIns="91425">
            <a:noAutofit/>
          </a:bodyPr>
          <a:lstStyle/>
          <a:p>
            <a:pPr lvl="0" rtl="0">
              <a:spcBef>
                <a:spcPts val="0"/>
              </a:spcBef>
              <a:buNone/>
            </a:pPr>
            <a:r>
              <a:rPr lang="en" sz="1400"/>
              <a:t>                </a:t>
            </a:r>
          </a:p>
        </p:txBody>
      </p:sp>
      <p:pic>
        <p:nvPicPr>
          <p:cNvPr id="243" name="Shape 243"/>
          <p:cNvPicPr preferRelativeResize="0"/>
          <p:nvPr/>
        </p:nvPicPr>
        <p:blipFill>
          <a:blip r:embed="rId3">
            <a:alphaModFix/>
          </a:blip>
          <a:stretch>
            <a:fillRect/>
          </a:stretch>
        </p:blipFill>
        <p:spPr>
          <a:xfrm>
            <a:off x="476725" y="2210262"/>
            <a:ext cx="4088049" cy="2245599"/>
          </a:xfrm>
          <a:prstGeom prst="rect">
            <a:avLst/>
          </a:prstGeom>
          <a:noFill/>
          <a:ln>
            <a:noFill/>
          </a:ln>
        </p:spPr>
      </p:pic>
      <p:sp>
        <p:nvSpPr>
          <p:cNvPr id="244" name="Shape 244"/>
          <p:cNvSpPr txBox="1"/>
          <p:nvPr/>
        </p:nvSpPr>
        <p:spPr>
          <a:xfrm>
            <a:off x="5551900" y="1629325"/>
            <a:ext cx="2671200" cy="3201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rPr>
              <a:t>Feature Social Media</a:t>
            </a:r>
          </a:p>
        </p:txBody>
      </p:sp>
      <p:sp>
        <p:nvSpPr>
          <p:cNvPr id="245" name="Shape 245"/>
          <p:cNvSpPr txBox="1"/>
          <p:nvPr/>
        </p:nvSpPr>
        <p:spPr>
          <a:xfrm>
            <a:off x="1059625" y="1606337"/>
            <a:ext cx="2604900" cy="320100"/>
          </a:xfrm>
          <a:prstGeom prst="rect">
            <a:avLst/>
          </a:prstGeom>
          <a:noFill/>
          <a:ln>
            <a:noFill/>
          </a:ln>
        </p:spPr>
        <p:txBody>
          <a:bodyPr anchorCtr="0" anchor="t" bIns="91425" lIns="91425" rIns="91425" tIns="91425">
            <a:noAutofit/>
          </a:bodyPr>
          <a:lstStyle/>
          <a:p>
            <a:pPr lvl="0" rtl="0" algn="ctr">
              <a:lnSpc>
                <a:spcPct val="115000"/>
              </a:lnSpc>
              <a:spcBef>
                <a:spcPts val="0"/>
              </a:spcBef>
              <a:spcAft>
                <a:spcPts val="1600"/>
              </a:spcAft>
              <a:buClr>
                <a:schemeClr val="dk1"/>
              </a:buClr>
              <a:buSzPct val="61111"/>
              <a:buFont typeface="Arial"/>
              <a:buNone/>
            </a:pPr>
            <a:r>
              <a:rPr lang="en" sz="1800">
                <a:solidFill>
                  <a:srgbClr val="666666"/>
                </a:solidFill>
              </a:rPr>
              <a:t>Current  Social Media </a:t>
            </a:r>
          </a:p>
        </p:txBody>
      </p:sp>
      <p:sp>
        <p:nvSpPr>
          <p:cNvPr id="246" name="Shape 246"/>
          <p:cNvSpPr/>
          <p:nvPr/>
        </p:nvSpPr>
        <p:spPr>
          <a:xfrm>
            <a:off x="4735100" y="1761750"/>
            <a:ext cx="11100" cy="2637900"/>
          </a:xfrm>
          <a:prstGeom prst="rect">
            <a:avLst/>
          </a:prstGeom>
          <a:solidFill>
            <a:schemeClr val="lt2"/>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47" name="Shape 247"/>
          <p:cNvPicPr preferRelativeResize="0"/>
          <p:nvPr/>
        </p:nvPicPr>
        <p:blipFill>
          <a:blip r:embed="rId4">
            <a:alphaModFix/>
          </a:blip>
          <a:stretch>
            <a:fillRect/>
          </a:stretch>
        </p:blipFill>
        <p:spPr>
          <a:xfrm>
            <a:off x="5133400" y="2533537"/>
            <a:ext cx="1094319" cy="1094319"/>
          </a:xfrm>
          <a:prstGeom prst="rect">
            <a:avLst/>
          </a:prstGeom>
          <a:noFill/>
          <a:ln>
            <a:noFill/>
          </a:ln>
        </p:spPr>
      </p:pic>
      <p:pic>
        <p:nvPicPr>
          <p:cNvPr id="248" name="Shape 248"/>
          <p:cNvPicPr preferRelativeResize="0"/>
          <p:nvPr/>
        </p:nvPicPr>
        <p:blipFill>
          <a:blip r:embed="rId5">
            <a:alphaModFix/>
          </a:blip>
          <a:stretch>
            <a:fillRect/>
          </a:stretch>
        </p:blipFill>
        <p:spPr>
          <a:xfrm>
            <a:off x="7662981" y="2533543"/>
            <a:ext cx="1094318" cy="1094318"/>
          </a:xfrm>
          <a:prstGeom prst="rect">
            <a:avLst/>
          </a:prstGeom>
          <a:noFill/>
          <a:ln>
            <a:noFill/>
          </a:ln>
        </p:spPr>
      </p:pic>
      <p:pic>
        <p:nvPicPr>
          <p:cNvPr id="249" name="Shape 249"/>
          <p:cNvPicPr preferRelativeResize="0"/>
          <p:nvPr/>
        </p:nvPicPr>
        <p:blipFill>
          <a:blip r:embed="rId6">
            <a:alphaModFix/>
          </a:blip>
          <a:stretch>
            <a:fillRect/>
          </a:stretch>
        </p:blipFill>
        <p:spPr>
          <a:xfrm>
            <a:off x="6398187" y="2533537"/>
            <a:ext cx="1094318" cy="109431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3" name="Shape 253"/>
        <p:cNvGrpSpPr/>
        <p:nvPr/>
      </p:nvGrpSpPr>
      <p:grpSpPr>
        <a:xfrm>
          <a:off x="0" y="0"/>
          <a:ext cx="0" cy="0"/>
          <a:chOff x="0" y="0"/>
          <a:chExt cx="0" cy="0"/>
        </a:xfrm>
      </p:grpSpPr>
      <p:sp>
        <p:nvSpPr>
          <p:cNvPr id="254" name="Shape 254"/>
          <p:cNvSpPr txBox="1"/>
          <p:nvPr>
            <p:ph type="title"/>
          </p:nvPr>
        </p:nvSpPr>
        <p:spPr>
          <a:xfrm>
            <a:off x="311700" y="315925"/>
            <a:ext cx="8520600" cy="831300"/>
          </a:xfrm>
          <a:prstGeom prst="rect">
            <a:avLst/>
          </a:prstGeom>
        </p:spPr>
        <p:txBody>
          <a:bodyPr anchorCtr="0" anchor="b" bIns="91425" lIns="91425" rIns="91425" tIns="91425">
            <a:noAutofit/>
          </a:bodyPr>
          <a:lstStyle/>
          <a:p>
            <a:pPr indent="0" lvl="0" marL="457200" algn="ctr">
              <a:spcBef>
                <a:spcPts val="0"/>
              </a:spcBef>
              <a:buNone/>
            </a:pPr>
            <a:r>
              <a:rPr lang="en">
                <a:solidFill>
                  <a:srgbClr val="666666"/>
                </a:solidFill>
              </a:rPr>
              <a:t>SOCIAL MEDIA - FEEDS</a:t>
            </a:r>
          </a:p>
        </p:txBody>
      </p:sp>
      <p:pic>
        <p:nvPicPr>
          <p:cNvPr descr="screencapture-sulley-cah-ucf-edu-dig4104c_008-phase03-HTML-home-html-1480679059786.png" id="255" name="Shape 255"/>
          <p:cNvPicPr preferRelativeResize="0"/>
          <p:nvPr/>
        </p:nvPicPr>
        <p:blipFill rotWithShape="1">
          <a:blip r:embed="rId3">
            <a:alphaModFix/>
          </a:blip>
          <a:srcRect b="11546" l="67483" r="1802" t="62103"/>
          <a:stretch/>
        </p:blipFill>
        <p:spPr>
          <a:xfrm>
            <a:off x="2213226" y="1093924"/>
            <a:ext cx="4717548" cy="38307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9" name="Shape 259"/>
        <p:cNvGrpSpPr/>
        <p:nvPr/>
      </p:nvGrpSpPr>
      <p:grpSpPr>
        <a:xfrm>
          <a:off x="0" y="0"/>
          <a:ext cx="0" cy="0"/>
          <a:chOff x="0" y="0"/>
          <a:chExt cx="0" cy="0"/>
        </a:xfrm>
      </p:grpSpPr>
      <p:sp>
        <p:nvSpPr>
          <p:cNvPr id="260" name="Shape 260"/>
          <p:cNvSpPr txBox="1"/>
          <p:nvPr>
            <p:ph type="title"/>
          </p:nvPr>
        </p:nvSpPr>
        <p:spPr>
          <a:xfrm>
            <a:off x="311700" y="193825"/>
            <a:ext cx="8520600" cy="572700"/>
          </a:xfrm>
          <a:prstGeom prst="rect">
            <a:avLst/>
          </a:prstGeom>
        </p:spPr>
        <p:txBody>
          <a:bodyPr anchorCtr="0" anchor="b" bIns="91425" lIns="91425" rIns="91425" tIns="91425">
            <a:noAutofit/>
          </a:bodyPr>
          <a:lstStyle/>
          <a:p>
            <a:pPr indent="0" lvl="0" marL="457200" rtl="0" algn="ctr">
              <a:spcBef>
                <a:spcPts val="0"/>
              </a:spcBef>
              <a:buNone/>
            </a:pPr>
            <a:r>
              <a:rPr lang="en">
                <a:solidFill>
                  <a:srgbClr val="666666"/>
                </a:solidFill>
              </a:rPr>
              <a:t>PROGRAMS /EVENTS</a:t>
            </a:r>
          </a:p>
        </p:txBody>
      </p:sp>
      <p:pic>
        <p:nvPicPr>
          <p:cNvPr descr="screencapture-sulley-cah-ucf-edu-dig4104c_008-phase03-HTML-programs-html-1480679123782.png" id="261" name="Shape 261"/>
          <p:cNvPicPr preferRelativeResize="0"/>
          <p:nvPr/>
        </p:nvPicPr>
        <p:blipFill rotWithShape="1">
          <a:blip r:embed="rId3">
            <a:alphaModFix/>
          </a:blip>
          <a:srcRect b="50712" l="0" r="0" t="0"/>
          <a:stretch/>
        </p:blipFill>
        <p:spPr>
          <a:xfrm>
            <a:off x="2402912" y="1763621"/>
            <a:ext cx="4338165" cy="3194095"/>
          </a:xfrm>
          <a:prstGeom prst="rect">
            <a:avLst/>
          </a:prstGeom>
          <a:noFill/>
          <a:ln>
            <a:noFill/>
          </a:ln>
        </p:spPr>
      </p:pic>
      <p:pic>
        <p:nvPicPr>
          <p:cNvPr id="262" name="Shape 262"/>
          <p:cNvPicPr preferRelativeResize="0"/>
          <p:nvPr/>
        </p:nvPicPr>
        <p:blipFill>
          <a:blip r:embed="rId4">
            <a:alphaModFix/>
          </a:blip>
          <a:stretch>
            <a:fillRect/>
          </a:stretch>
        </p:blipFill>
        <p:spPr>
          <a:xfrm>
            <a:off x="2402912" y="766525"/>
            <a:ext cx="4338174" cy="8981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5" name="Shape 75"/>
        <p:cNvGrpSpPr/>
        <p:nvPr/>
      </p:nvGrpSpPr>
      <p:grpSpPr>
        <a:xfrm>
          <a:off x="0" y="0"/>
          <a:ext cx="0" cy="0"/>
          <a:chOff x="0" y="0"/>
          <a:chExt cx="0" cy="0"/>
        </a:xfrm>
      </p:grpSpPr>
      <p:sp>
        <p:nvSpPr>
          <p:cNvPr id="76" name="Shape 76"/>
          <p:cNvSpPr txBox="1"/>
          <p:nvPr>
            <p:ph type="title"/>
          </p:nvPr>
        </p:nvSpPr>
        <p:spPr>
          <a:xfrm>
            <a:off x="311700" y="315925"/>
            <a:ext cx="8520600" cy="831300"/>
          </a:xfrm>
          <a:prstGeom prst="rect">
            <a:avLst/>
          </a:prstGeom>
        </p:spPr>
        <p:txBody>
          <a:bodyPr anchorCtr="0" anchor="b" bIns="91425" lIns="91425" rIns="91425" tIns="91425">
            <a:noAutofit/>
          </a:bodyPr>
          <a:lstStyle/>
          <a:p>
            <a:pPr lvl="0" algn="ctr">
              <a:spcBef>
                <a:spcPts val="0"/>
              </a:spcBef>
              <a:buNone/>
            </a:pPr>
            <a:r>
              <a:rPr lang="en" sz="2800">
                <a:solidFill>
                  <a:srgbClr val="666666"/>
                </a:solidFill>
                <a:latin typeface="Roboto"/>
                <a:ea typeface="Roboto"/>
                <a:cs typeface="Roboto"/>
                <a:sym typeface="Roboto"/>
              </a:rPr>
              <a:t>CPYC BACKGROUND</a:t>
            </a:r>
          </a:p>
        </p:txBody>
      </p:sp>
      <p:sp>
        <p:nvSpPr>
          <p:cNvPr id="77" name="Shape 77"/>
          <p:cNvSpPr txBox="1"/>
          <p:nvPr>
            <p:ph idx="1" type="body"/>
          </p:nvPr>
        </p:nvSpPr>
        <p:spPr>
          <a:xfrm>
            <a:off x="311700" y="1428100"/>
            <a:ext cx="8520600" cy="3162600"/>
          </a:xfrm>
          <a:prstGeom prst="rect">
            <a:avLst/>
          </a:prstGeom>
        </p:spPr>
        <p:txBody>
          <a:bodyPr anchorCtr="0" anchor="t" bIns="91425" lIns="91425" rIns="91425" tIns="91425">
            <a:noAutofit/>
          </a:bodyPr>
          <a:lstStyle/>
          <a:p>
            <a:pPr lvl="0" rtl="0">
              <a:lnSpc>
                <a:spcPct val="200000"/>
              </a:lnSpc>
              <a:spcBef>
                <a:spcPts val="0"/>
              </a:spcBef>
              <a:spcAft>
                <a:spcPts val="0"/>
              </a:spcAft>
              <a:buNone/>
            </a:pPr>
            <a:r>
              <a:rPr lang="en">
                <a:solidFill>
                  <a:srgbClr val="434343"/>
                </a:solidFill>
              </a:rPr>
              <a:t>California Police Youth Charities (CPYC) is a charity organization since 2002. Their mission is  to build  relationships between the law enforcement community  and California youth. For many “at risk” adolescents CPYC means opportunities for scholarships and supporting of productive activities to keep them out of trouble.</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66" name="Shape 266"/>
        <p:cNvGrpSpPr/>
        <p:nvPr/>
      </p:nvGrpSpPr>
      <p:grpSpPr>
        <a:xfrm>
          <a:off x="0" y="0"/>
          <a:ext cx="0" cy="0"/>
          <a:chOff x="0" y="0"/>
          <a:chExt cx="0" cy="0"/>
        </a:xfrm>
      </p:grpSpPr>
      <p:sp>
        <p:nvSpPr>
          <p:cNvPr id="267" name="Shape 267"/>
          <p:cNvSpPr txBox="1"/>
          <p:nvPr>
            <p:ph type="title"/>
          </p:nvPr>
        </p:nvSpPr>
        <p:spPr>
          <a:xfrm>
            <a:off x="311700" y="315925"/>
            <a:ext cx="8520600" cy="831300"/>
          </a:xfrm>
          <a:prstGeom prst="rect">
            <a:avLst/>
          </a:prstGeom>
        </p:spPr>
        <p:txBody>
          <a:bodyPr anchorCtr="0" anchor="b" bIns="91425" lIns="91425" rIns="91425" tIns="91425">
            <a:noAutofit/>
          </a:bodyPr>
          <a:lstStyle/>
          <a:p>
            <a:pPr indent="0" lvl="0" marL="457200" rtl="0" algn="ctr">
              <a:spcBef>
                <a:spcPts val="0"/>
              </a:spcBef>
              <a:buNone/>
            </a:pPr>
            <a:r>
              <a:rPr lang="en">
                <a:solidFill>
                  <a:srgbClr val="666666"/>
                </a:solidFill>
              </a:rPr>
              <a:t>OPTIMIZED</a:t>
            </a:r>
          </a:p>
        </p:txBody>
      </p:sp>
      <p:sp>
        <p:nvSpPr>
          <p:cNvPr id="268" name="Shape 268"/>
          <p:cNvSpPr txBox="1"/>
          <p:nvPr>
            <p:ph idx="1" type="body"/>
          </p:nvPr>
        </p:nvSpPr>
        <p:spPr>
          <a:xfrm>
            <a:off x="1256400" y="1414625"/>
            <a:ext cx="6631200" cy="3416400"/>
          </a:xfrm>
          <a:prstGeom prst="rect">
            <a:avLst/>
          </a:prstGeom>
        </p:spPr>
        <p:txBody>
          <a:bodyPr anchorCtr="0" anchor="t" bIns="91425" lIns="91425" rIns="91425" tIns="91425">
            <a:noAutofit/>
          </a:bodyPr>
          <a:lstStyle/>
          <a:p>
            <a:pPr indent="-228600" lvl="0" marL="457200" rtl="0">
              <a:lnSpc>
                <a:spcPct val="200000"/>
              </a:lnSpc>
              <a:spcBef>
                <a:spcPts val="0"/>
              </a:spcBef>
              <a:buClr>
                <a:srgbClr val="434343"/>
              </a:buClr>
            </a:pPr>
            <a:r>
              <a:rPr lang="en">
                <a:solidFill>
                  <a:srgbClr val="434343"/>
                </a:solidFill>
              </a:rPr>
              <a:t>website description</a:t>
            </a:r>
          </a:p>
          <a:p>
            <a:pPr indent="-228600" lvl="0" marL="457200" rtl="0">
              <a:lnSpc>
                <a:spcPct val="200000"/>
              </a:lnSpc>
              <a:spcBef>
                <a:spcPts val="0"/>
              </a:spcBef>
              <a:buClr>
                <a:srgbClr val="434343"/>
              </a:buClr>
            </a:pPr>
            <a:r>
              <a:rPr lang="en">
                <a:solidFill>
                  <a:srgbClr val="434343"/>
                </a:solidFill>
              </a:rPr>
              <a:t>robots.txt</a:t>
            </a:r>
          </a:p>
          <a:p>
            <a:pPr indent="-228600" lvl="0" marL="457200" rtl="0">
              <a:lnSpc>
                <a:spcPct val="200000"/>
              </a:lnSpc>
              <a:spcBef>
                <a:spcPts val="0"/>
              </a:spcBef>
              <a:buClr>
                <a:srgbClr val="434343"/>
              </a:buClr>
            </a:pPr>
            <a:r>
              <a:rPr lang="en">
                <a:solidFill>
                  <a:srgbClr val="434343"/>
                </a:solidFill>
              </a:rPr>
              <a:t>Images with alt attributes</a:t>
            </a:r>
          </a:p>
          <a:p>
            <a:pPr indent="-228600" lvl="0" marL="457200" rtl="0">
              <a:lnSpc>
                <a:spcPct val="200000"/>
              </a:lnSpc>
              <a:spcBef>
                <a:spcPts val="0"/>
              </a:spcBef>
              <a:buClr>
                <a:srgbClr val="434343"/>
              </a:buClr>
            </a:pPr>
            <a:r>
              <a:rPr lang="en">
                <a:solidFill>
                  <a:srgbClr val="434343"/>
                </a:solidFill>
              </a:rPr>
              <a:t>New and improved site map</a:t>
            </a:r>
          </a:p>
          <a:p>
            <a:pPr indent="-228600" lvl="0" marL="457200" rtl="0">
              <a:lnSpc>
                <a:spcPct val="200000"/>
              </a:lnSpc>
              <a:spcBef>
                <a:spcPts val="0"/>
              </a:spcBef>
              <a:buClr>
                <a:srgbClr val="434343"/>
              </a:buClr>
            </a:pPr>
            <a:r>
              <a:rPr lang="en">
                <a:solidFill>
                  <a:srgbClr val="434343"/>
                </a:solidFill>
              </a:rPr>
              <a:t>Heading tags are short and related to the content</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72" name="Shape 272"/>
        <p:cNvGrpSpPr/>
        <p:nvPr/>
      </p:nvGrpSpPr>
      <p:grpSpPr>
        <a:xfrm>
          <a:off x="0" y="0"/>
          <a:ext cx="0" cy="0"/>
          <a:chOff x="0" y="0"/>
          <a:chExt cx="0" cy="0"/>
        </a:xfrm>
      </p:grpSpPr>
      <p:sp>
        <p:nvSpPr>
          <p:cNvPr id="273" name="Shape 273"/>
          <p:cNvSpPr txBox="1"/>
          <p:nvPr>
            <p:ph type="title"/>
          </p:nvPr>
        </p:nvSpPr>
        <p:spPr>
          <a:xfrm>
            <a:off x="364625" y="2046625"/>
            <a:ext cx="8124900" cy="790800"/>
          </a:xfrm>
          <a:prstGeom prst="rect">
            <a:avLst/>
          </a:prstGeom>
        </p:spPr>
        <p:txBody>
          <a:bodyPr anchorCtr="0" anchor="ctr" bIns="91425" lIns="91425" rIns="91425" tIns="91425">
            <a:noAutofit/>
          </a:bodyPr>
          <a:lstStyle/>
          <a:p>
            <a:pPr lvl="0" rtl="0" algn="ctr">
              <a:spcBef>
                <a:spcPts val="0"/>
              </a:spcBef>
              <a:buNone/>
            </a:pPr>
            <a:r>
              <a:rPr lang="en" sz="2800">
                <a:solidFill>
                  <a:srgbClr val="666666"/>
                </a:solidFill>
                <a:latin typeface="Roboto"/>
                <a:ea typeface="Roboto"/>
                <a:cs typeface="Roboto"/>
                <a:sym typeface="Roboto"/>
              </a:rPr>
              <a:t>DESIGN SUMMARY</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77" name="Shape 277"/>
        <p:cNvGrpSpPr/>
        <p:nvPr/>
      </p:nvGrpSpPr>
      <p:grpSpPr>
        <a:xfrm>
          <a:off x="0" y="0"/>
          <a:ext cx="0" cy="0"/>
          <a:chOff x="0" y="0"/>
          <a:chExt cx="0" cy="0"/>
        </a:xfrm>
      </p:grpSpPr>
      <p:sp>
        <p:nvSpPr>
          <p:cNvPr id="278" name="Shape 278"/>
          <p:cNvSpPr txBox="1"/>
          <p:nvPr>
            <p:ph type="title"/>
          </p:nvPr>
        </p:nvSpPr>
        <p:spPr>
          <a:xfrm>
            <a:off x="1632600" y="232100"/>
            <a:ext cx="5878800" cy="992100"/>
          </a:xfrm>
          <a:prstGeom prst="rect">
            <a:avLst/>
          </a:prstGeom>
        </p:spPr>
        <p:txBody>
          <a:bodyPr anchorCtr="0" anchor="ctr" bIns="91425" lIns="91425" rIns="91425" tIns="91425">
            <a:noAutofit/>
          </a:bodyPr>
          <a:lstStyle/>
          <a:p>
            <a:pPr lvl="0" rtl="0" algn="ctr">
              <a:spcBef>
                <a:spcPts val="0"/>
              </a:spcBef>
              <a:buNone/>
            </a:pPr>
            <a:r>
              <a:rPr lang="en" sz="2800">
                <a:solidFill>
                  <a:srgbClr val="666666"/>
                </a:solidFill>
                <a:latin typeface="Roboto"/>
                <a:ea typeface="Roboto"/>
                <a:cs typeface="Roboto"/>
                <a:sym typeface="Roboto"/>
              </a:rPr>
              <a:t>DESIGN SUMMARY -TYPOGRAPHY</a:t>
            </a:r>
          </a:p>
        </p:txBody>
      </p:sp>
      <p:sp>
        <p:nvSpPr>
          <p:cNvPr id="279" name="Shape 279"/>
          <p:cNvSpPr txBox="1"/>
          <p:nvPr>
            <p:ph type="title"/>
          </p:nvPr>
        </p:nvSpPr>
        <p:spPr>
          <a:xfrm>
            <a:off x="4248325" y="1224200"/>
            <a:ext cx="4146900" cy="3504900"/>
          </a:xfrm>
          <a:prstGeom prst="rect">
            <a:avLst/>
          </a:prstGeom>
        </p:spPr>
        <p:txBody>
          <a:bodyPr anchorCtr="0" anchor="ctr" bIns="91425" lIns="91425" rIns="91425" tIns="91425">
            <a:noAutofit/>
          </a:bodyPr>
          <a:lstStyle/>
          <a:p>
            <a:pPr lvl="0" rtl="0" algn="l">
              <a:lnSpc>
                <a:spcPct val="100000"/>
              </a:lnSpc>
              <a:spcBef>
                <a:spcPts val="0"/>
              </a:spcBef>
              <a:spcAft>
                <a:spcPts val="1000"/>
              </a:spcAft>
              <a:buNone/>
            </a:pPr>
            <a:r>
              <a:rPr lang="en" sz="3000">
                <a:solidFill>
                  <a:srgbClr val="434343"/>
                </a:solidFill>
                <a:latin typeface="Roboto"/>
                <a:ea typeface="Roboto"/>
                <a:cs typeface="Roboto"/>
                <a:sym typeface="Roboto"/>
              </a:rPr>
              <a:t>H1 HEADER</a:t>
            </a:r>
            <a:r>
              <a:rPr lang="en" sz="2400">
                <a:solidFill>
                  <a:srgbClr val="434343"/>
                </a:solidFill>
                <a:latin typeface="Roboto"/>
                <a:ea typeface="Roboto"/>
                <a:cs typeface="Roboto"/>
                <a:sym typeface="Roboto"/>
              </a:rPr>
              <a:t> :</a:t>
            </a:r>
            <a:r>
              <a:rPr lang="en" sz="1200">
                <a:solidFill>
                  <a:srgbClr val="434343"/>
                </a:solidFill>
                <a:latin typeface="Roboto"/>
                <a:ea typeface="Roboto"/>
                <a:cs typeface="Roboto"/>
                <a:sym typeface="Roboto"/>
              </a:rPr>
              <a:t>size: 24px / color: #fff</a:t>
            </a:r>
          </a:p>
          <a:p>
            <a:pPr lvl="0" rtl="0" algn="l">
              <a:lnSpc>
                <a:spcPct val="100000"/>
              </a:lnSpc>
              <a:spcBef>
                <a:spcPts val="0"/>
              </a:spcBef>
              <a:spcAft>
                <a:spcPts val="1000"/>
              </a:spcAft>
              <a:buNone/>
            </a:pPr>
            <a:r>
              <a:rPr lang="en" sz="2400">
                <a:solidFill>
                  <a:srgbClr val="434343"/>
                </a:solidFill>
                <a:latin typeface="Roboto"/>
                <a:ea typeface="Roboto"/>
                <a:cs typeface="Roboto"/>
                <a:sym typeface="Roboto"/>
              </a:rPr>
              <a:t>H2 HEADER</a:t>
            </a:r>
            <a:r>
              <a:rPr lang="en" sz="2000">
                <a:solidFill>
                  <a:srgbClr val="434343"/>
                </a:solidFill>
                <a:latin typeface="Roboto"/>
                <a:ea typeface="Roboto"/>
                <a:cs typeface="Roboto"/>
                <a:sym typeface="Roboto"/>
              </a:rPr>
              <a:t> : </a:t>
            </a:r>
            <a:r>
              <a:rPr lang="en" sz="1200">
                <a:solidFill>
                  <a:srgbClr val="434343"/>
                </a:solidFill>
                <a:latin typeface="Roboto"/>
                <a:ea typeface="Roboto"/>
                <a:cs typeface="Roboto"/>
                <a:sym typeface="Roboto"/>
              </a:rPr>
              <a:t>s</a:t>
            </a:r>
            <a:r>
              <a:rPr lang="en" sz="1200">
                <a:solidFill>
                  <a:srgbClr val="434343"/>
                </a:solidFill>
                <a:latin typeface="Roboto"/>
                <a:ea typeface="Roboto"/>
                <a:cs typeface="Roboto"/>
                <a:sym typeface="Roboto"/>
              </a:rPr>
              <a:t>ize: 24px / color: #342E37</a:t>
            </a:r>
          </a:p>
          <a:p>
            <a:pPr lvl="0" rtl="0" algn="l">
              <a:lnSpc>
                <a:spcPct val="100000"/>
              </a:lnSpc>
              <a:spcBef>
                <a:spcPts val="0"/>
              </a:spcBef>
              <a:spcAft>
                <a:spcPts val="1000"/>
              </a:spcAft>
              <a:buNone/>
            </a:pPr>
            <a:r>
              <a:rPr lang="en" sz="2200">
                <a:solidFill>
                  <a:srgbClr val="434343"/>
                </a:solidFill>
                <a:latin typeface="Roboto"/>
                <a:ea typeface="Roboto"/>
                <a:cs typeface="Roboto"/>
                <a:sym typeface="Roboto"/>
              </a:rPr>
              <a:t>H2 HEADER</a:t>
            </a:r>
            <a:r>
              <a:rPr lang="en" sz="2000">
                <a:solidFill>
                  <a:srgbClr val="434343"/>
                </a:solidFill>
                <a:latin typeface="Roboto"/>
                <a:ea typeface="Roboto"/>
                <a:cs typeface="Roboto"/>
                <a:sym typeface="Roboto"/>
              </a:rPr>
              <a:t> : </a:t>
            </a:r>
            <a:r>
              <a:rPr lang="en" sz="1200">
                <a:solidFill>
                  <a:srgbClr val="434343"/>
                </a:solidFill>
                <a:latin typeface="Roboto"/>
                <a:ea typeface="Roboto"/>
                <a:cs typeface="Roboto"/>
                <a:sym typeface="Roboto"/>
              </a:rPr>
              <a:t>size: 22px / color: 9fd356,  #9fd356 , #28a2c3 </a:t>
            </a:r>
          </a:p>
          <a:p>
            <a:pPr lvl="0" rtl="0" algn="l">
              <a:lnSpc>
                <a:spcPct val="100000"/>
              </a:lnSpc>
              <a:spcBef>
                <a:spcPts val="0"/>
              </a:spcBef>
              <a:spcAft>
                <a:spcPts val="1000"/>
              </a:spcAft>
              <a:buNone/>
            </a:pPr>
            <a:r>
              <a:rPr lang="en" sz="1800">
                <a:solidFill>
                  <a:srgbClr val="434343"/>
                </a:solidFill>
                <a:latin typeface="Roboto"/>
                <a:ea typeface="Roboto"/>
                <a:cs typeface="Roboto"/>
                <a:sym typeface="Roboto"/>
              </a:rPr>
              <a:t>H2 HEADER</a:t>
            </a:r>
            <a:r>
              <a:rPr lang="en" sz="2000">
                <a:solidFill>
                  <a:srgbClr val="434343"/>
                </a:solidFill>
                <a:latin typeface="Roboto"/>
                <a:ea typeface="Roboto"/>
                <a:cs typeface="Roboto"/>
                <a:sym typeface="Roboto"/>
              </a:rPr>
              <a:t> : </a:t>
            </a:r>
            <a:r>
              <a:rPr lang="en" sz="1200">
                <a:solidFill>
                  <a:srgbClr val="434343"/>
                </a:solidFill>
                <a:latin typeface="Roboto"/>
                <a:ea typeface="Roboto"/>
                <a:cs typeface="Roboto"/>
                <a:sym typeface="Roboto"/>
              </a:rPr>
              <a:t>size: 20px /color:#444444</a:t>
            </a:r>
          </a:p>
          <a:p>
            <a:pPr indent="0" lvl="0" marL="0" rtl="0" algn="l">
              <a:lnSpc>
                <a:spcPct val="100000"/>
              </a:lnSpc>
              <a:spcBef>
                <a:spcPts val="0"/>
              </a:spcBef>
              <a:spcAft>
                <a:spcPts val="1000"/>
              </a:spcAft>
              <a:buNone/>
            </a:pPr>
            <a:r>
              <a:rPr lang="en" sz="1400">
                <a:solidFill>
                  <a:srgbClr val="434343"/>
                </a:solidFill>
                <a:latin typeface="Roboto"/>
                <a:ea typeface="Roboto"/>
                <a:cs typeface="Roboto"/>
                <a:sym typeface="Roboto"/>
              </a:rPr>
              <a:t>H3 Header</a:t>
            </a:r>
            <a:r>
              <a:rPr lang="en" sz="1200">
                <a:solidFill>
                  <a:srgbClr val="434343"/>
                </a:solidFill>
                <a:latin typeface="Roboto"/>
                <a:ea typeface="Roboto"/>
                <a:cs typeface="Roboto"/>
                <a:sym typeface="Roboto"/>
              </a:rPr>
              <a:t>: size: 14px/ color: #342E37;</a:t>
            </a:r>
          </a:p>
          <a:p>
            <a:pPr lvl="0" rtl="0" algn="l">
              <a:spcBef>
                <a:spcPts val="0"/>
              </a:spcBef>
              <a:spcAft>
                <a:spcPts val="1000"/>
              </a:spcAft>
              <a:buNone/>
            </a:pPr>
            <a:r>
              <a:rPr lang="en" sz="2000">
                <a:solidFill>
                  <a:srgbClr val="434343"/>
                </a:solidFill>
                <a:latin typeface="Roboto"/>
                <a:ea typeface="Roboto"/>
                <a:cs typeface="Roboto"/>
                <a:sym typeface="Roboto"/>
              </a:rPr>
              <a:t>BUTTONS : </a:t>
            </a:r>
            <a:r>
              <a:rPr lang="en" sz="1200">
                <a:solidFill>
                  <a:srgbClr val="434343"/>
                </a:solidFill>
                <a:latin typeface="Roboto"/>
                <a:ea typeface="Roboto"/>
                <a:cs typeface="Roboto"/>
                <a:sym typeface="Roboto"/>
              </a:rPr>
              <a:t>size: 22px , 20px, 18px /color: #777777;</a:t>
            </a:r>
          </a:p>
        </p:txBody>
      </p:sp>
      <p:sp>
        <p:nvSpPr>
          <p:cNvPr id="280" name="Shape 280"/>
          <p:cNvSpPr txBox="1"/>
          <p:nvPr>
            <p:ph type="title"/>
          </p:nvPr>
        </p:nvSpPr>
        <p:spPr>
          <a:xfrm>
            <a:off x="515475" y="1429700"/>
            <a:ext cx="3466200" cy="3093900"/>
          </a:xfrm>
          <a:prstGeom prst="rect">
            <a:avLst/>
          </a:prstGeom>
        </p:spPr>
        <p:txBody>
          <a:bodyPr anchorCtr="0" anchor="ctr" bIns="91425" lIns="91425" rIns="91425" tIns="91425">
            <a:noAutofit/>
          </a:bodyPr>
          <a:lstStyle/>
          <a:p>
            <a:pPr lvl="0" rtl="0" algn="l">
              <a:lnSpc>
                <a:spcPct val="115000"/>
              </a:lnSpc>
              <a:spcBef>
                <a:spcPts val="0"/>
              </a:spcBef>
              <a:spcAft>
                <a:spcPts val="1000"/>
              </a:spcAft>
              <a:buNone/>
            </a:pPr>
            <a:r>
              <a:t/>
            </a:r>
            <a:endParaRPr sz="1800">
              <a:solidFill>
                <a:srgbClr val="595959"/>
              </a:solidFill>
              <a:latin typeface="Roboto"/>
              <a:ea typeface="Roboto"/>
              <a:cs typeface="Roboto"/>
              <a:sym typeface="Roboto"/>
            </a:endParaRPr>
          </a:p>
          <a:p>
            <a:pPr lvl="0" rtl="0" algn="l">
              <a:lnSpc>
                <a:spcPct val="115000"/>
              </a:lnSpc>
              <a:spcBef>
                <a:spcPts val="0"/>
              </a:spcBef>
              <a:spcAft>
                <a:spcPts val="1000"/>
              </a:spcAft>
              <a:buNone/>
            </a:pPr>
            <a:r>
              <a:t/>
            </a:r>
            <a:endParaRPr sz="1800">
              <a:solidFill>
                <a:srgbClr val="595959"/>
              </a:solidFill>
              <a:latin typeface="Roboto"/>
              <a:ea typeface="Roboto"/>
              <a:cs typeface="Roboto"/>
              <a:sym typeface="Roboto"/>
            </a:endParaRPr>
          </a:p>
          <a:p>
            <a:pPr lvl="0" rtl="0" algn="l">
              <a:lnSpc>
                <a:spcPct val="115000"/>
              </a:lnSpc>
              <a:spcBef>
                <a:spcPts val="0"/>
              </a:spcBef>
              <a:spcAft>
                <a:spcPts val="1000"/>
              </a:spcAft>
              <a:buNone/>
            </a:pPr>
            <a:r>
              <a:rPr lang="en" sz="1800">
                <a:solidFill>
                  <a:srgbClr val="595959"/>
                </a:solidFill>
                <a:latin typeface="Roboto"/>
                <a:ea typeface="Roboto"/>
                <a:cs typeface="Roboto"/>
                <a:sym typeface="Roboto"/>
              </a:rPr>
              <a:t> </a:t>
            </a:r>
          </a:p>
          <a:p>
            <a:pPr lvl="0" rtl="0" algn="l">
              <a:lnSpc>
                <a:spcPct val="115000"/>
              </a:lnSpc>
              <a:spcBef>
                <a:spcPts val="0"/>
              </a:spcBef>
              <a:spcAft>
                <a:spcPts val="1000"/>
              </a:spcAft>
              <a:buNone/>
            </a:pPr>
            <a:r>
              <a:t/>
            </a:r>
            <a:endParaRPr sz="1800">
              <a:solidFill>
                <a:srgbClr val="595959"/>
              </a:solidFill>
              <a:latin typeface="Roboto"/>
              <a:ea typeface="Roboto"/>
              <a:cs typeface="Roboto"/>
              <a:sym typeface="Roboto"/>
            </a:endParaRPr>
          </a:p>
          <a:p>
            <a:pPr lvl="0" rtl="0" algn="l">
              <a:lnSpc>
                <a:spcPct val="115000"/>
              </a:lnSpc>
              <a:spcBef>
                <a:spcPts val="0"/>
              </a:spcBef>
              <a:spcAft>
                <a:spcPts val="1000"/>
              </a:spcAft>
              <a:buNone/>
            </a:pPr>
            <a:r>
              <a:rPr lang="en" sz="1800">
                <a:solidFill>
                  <a:srgbClr val="434343"/>
                </a:solidFill>
                <a:latin typeface="Roboto"/>
                <a:ea typeface="Roboto"/>
                <a:cs typeface="Roboto"/>
                <a:sym typeface="Roboto"/>
              </a:rPr>
              <a:t>The font -family used for the text of the  entire CPYC website  was  ROBOTO </a:t>
            </a:r>
          </a:p>
          <a:p>
            <a:pPr lvl="0" rtl="0" algn="l">
              <a:lnSpc>
                <a:spcPct val="115000"/>
              </a:lnSpc>
              <a:spcBef>
                <a:spcPts val="0"/>
              </a:spcBef>
              <a:spcAft>
                <a:spcPts val="1000"/>
              </a:spcAft>
              <a:buNone/>
            </a:pPr>
            <a:r>
              <a:rPr lang="en" sz="1800">
                <a:solidFill>
                  <a:srgbClr val="434343"/>
                </a:solidFill>
                <a:latin typeface="Roboto"/>
                <a:ea typeface="Roboto"/>
                <a:cs typeface="Roboto"/>
                <a:sym typeface="Roboto"/>
              </a:rPr>
              <a:t>Regular : content and text</a:t>
            </a:r>
          </a:p>
          <a:p>
            <a:pPr lvl="0" rtl="0" algn="l">
              <a:lnSpc>
                <a:spcPct val="115000"/>
              </a:lnSpc>
              <a:spcBef>
                <a:spcPts val="0"/>
              </a:spcBef>
              <a:spcAft>
                <a:spcPts val="1000"/>
              </a:spcAft>
              <a:buNone/>
            </a:pPr>
            <a:r>
              <a:rPr lang="en" sz="1800">
                <a:solidFill>
                  <a:srgbClr val="434343"/>
                </a:solidFill>
                <a:latin typeface="Roboto"/>
                <a:ea typeface="Roboto"/>
                <a:cs typeface="Roboto"/>
                <a:sym typeface="Roboto"/>
              </a:rPr>
              <a:t>Regular -Italic: call to action</a:t>
            </a:r>
          </a:p>
          <a:p>
            <a:pPr lvl="0" rtl="0" algn="l">
              <a:lnSpc>
                <a:spcPct val="115000"/>
              </a:lnSpc>
              <a:spcBef>
                <a:spcPts val="0"/>
              </a:spcBef>
              <a:spcAft>
                <a:spcPts val="1000"/>
              </a:spcAft>
              <a:buNone/>
            </a:pPr>
            <a:r>
              <a:rPr lang="en" sz="1800">
                <a:solidFill>
                  <a:srgbClr val="434343"/>
                </a:solidFill>
                <a:latin typeface="Roboto"/>
                <a:ea typeface="Roboto"/>
                <a:cs typeface="Roboto"/>
                <a:sym typeface="Roboto"/>
              </a:rPr>
              <a:t>Bold : for some headings </a:t>
            </a:r>
          </a:p>
          <a:p>
            <a:pPr lvl="0" rtl="0" algn="l">
              <a:lnSpc>
                <a:spcPct val="115000"/>
              </a:lnSpc>
              <a:spcBef>
                <a:spcPts val="0"/>
              </a:spcBef>
              <a:spcAft>
                <a:spcPts val="1000"/>
              </a:spcAft>
              <a:buNone/>
            </a:pPr>
            <a:r>
              <a:rPr lang="en" sz="1800">
                <a:solidFill>
                  <a:srgbClr val="434343"/>
                </a:solidFill>
                <a:latin typeface="Roboto"/>
                <a:ea typeface="Roboto"/>
                <a:cs typeface="Roboto"/>
                <a:sym typeface="Roboto"/>
              </a:rPr>
              <a:t>Bold-white : for CPYC  logo</a:t>
            </a:r>
          </a:p>
          <a:p>
            <a:pPr lvl="0" rtl="0" algn="l">
              <a:lnSpc>
                <a:spcPct val="115000"/>
              </a:lnSpc>
              <a:spcBef>
                <a:spcPts val="0"/>
              </a:spcBef>
              <a:spcAft>
                <a:spcPts val="1000"/>
              </a:spcAft>
              <a:buNone/>
            </a:pPr>
            <a:r>
              <a:t/>
            </a:r>
            <a:endParaRPr sz="1800">
              <a:solidFill>
                <a:srgbClr val="595959"/>
              </a:solidFill>
              <a:latin typeface="Roboto"/>
              <a:ea typeface="Roboto"/>
              <a:cs typeface="Roboto"/>
              <a:sym typeface="Roboto"/>
            </a:endParaRPr>
          </a:p>
          <a:p>
            <a:pPr lvl="0" rtl="0" algn="l">
              <a:lnSpc>
                <a:spcPct val="115000"/>
              </a:lnSpc>
              <a:spcBef>
                <a:spcPts val="0"/>
              </a:spcBef>
              <a:spcAft>
                <a:spcPts val="1000"/>
              </a:spcAft>
              <a:buNone/>
            </a:pPr>
            <a:r>
              <a:t/>
            </a:r>
            <a:endParaRPr sz="1800">
              <a:solidFill>
                <a:srgbClr val="595959"/>
              </a:solidFill>
              <a:latin typeface="Roboto"/>
              <a:ea typeface="Roboto"/>
              <a:cs typeface="Roboto"/>
              <a:sym typeface="Roboto"/>
            </a:endParaRPr>
          </a:p>
          <a:p>
            <a:pPr lvl="0" rtl="0" algn="l">
              <a:lnSpc>
                <a:spcPct val="115000"/>
              </a:lnSpc>
              <a:spcBef>
                <a:spcPts val="0"/>
              </a:spcBef>
              <a:spcAft>
                <a:spcPts val="1000"/>
              </a:spcAft>
              <a:buNone/>
            </a:pPr>
            <a:r>
              <a:t/>
            </a:r>
            <a:endParaRPr sz="1800">
              <a:solidFill>
                <a:srgbClr val="000000"/>
              </a:solidFill>
              <a:latin typeface="Roboto"/>
              <a:ea typeface="Roboto"/>
              <a:cs typeface="Roboto"/>
              <a:sym typeface="Roboto"/>
            </a:endParaRPr>
          </a:p>
          <a:p>
            <a:pPr lvl="0" rtl="0" algn="ctr">
              <a:spcBef>
                <a:spcPts val="0"/>
              </a:spcBef>
              <a:buNone/>
            </a:pPr>
            <a:r>
              <a:t/>
            </a:r>
            <a:endParaRPr sz="2800">
              <a:solidFill>
                <a:srgbClr val="666666"/>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84" name="Shape 284"/>
        <p:cNvGrpSpPr/>
        <p:nvPr/>
      </p:nvGrpSpPr>
      <p:grpSpPr>
        <a:xfrm>
          <a:off x="0" y="0"/>
          <a:ext cx="0" cy="0"/>
          <a:chOff x="0" y="0"/>
          <a:chExt cx="0" cy="0"/>
        </a:xfrm>
      </p:grpSpPr>
      <p:sp>
        <p:nvSpPr>
          <p:cNvPr id="285" name="Shape 285"/>
          <p:cNvSpPr txBox="1"/>
          <p:nvPr>
            <p:ph type="title"/>
          </p:nvPr>
        </p:nvSpPr>
        <p:spPr>
          <a:xfrm>
            <a:off x="311700" y="315925"/>
            <a:ext cx="8520600" cy="831300"/>
          </a:xfrm>
          <a:prstGeom prst="rect">
            <a:avLst/>
          </a:prstGeom>
        </p:spPr>
        <p:txBody>
          <a:bodyPr anchorCtr="0" anchor="b" bIns="91425" lIns="91425" rIns="91425" tIns="91425">
            <a:noAutofit/>
          </a:bodyPr>
          <a:lstStyle/>
          <a:p>
            <a:pPr lvl="0" algn="ctr">
              <a:spcBef>
                <a:spcPts val="0"/>
              </a:spcBef>
              <a:buNone/>
            </a:pPr>
            <a:r>
              <a:rPr lang="en">
                <a:solidFill>
                  <a:srgbClr val="666666"/>
                </a:solidFill>
              </a:rPr>
              <a:t>DESIGN SUMMARY - SITE COLOR PALLETTE</a:t>
            </a:r>
          </a:p>
        </p:txBody>
      </p:sp>
      <p:sp>
        <p:nvSpPr>
          <p:cNvPr id="286" name="Shape 286"/>
          <p:cNvSpPr txBox="1"/>
          <p:nvPr>
            <p:ph idx="1" type="body"/>
          </p:nvPr>
        </p:nvSpPr>
        <p:spPr>
          <a:xfrm>
            <a:off x="311700" y="1152475"/>
            <a:ext cx="3953100" cy="3416400"/>
          </a:xfrm>
          <a:prstGeom prst="rect">
            <a:avLst/>
          </a:prstGeom>
        </p:spPr>
        <p:txBody>
          <a:bodyPr anchorCtr="0" anchor="t" bIns="91425" lIns="91425" rIns="91425" tIns="91425">
            <a:noAutofit/>
          </a:bodyPr>
          <a:lstStyle/>
          <a:p>
            <a:pPr lvl="0">
              <a:spcBef>
                <a:spcPts val="0"/>
              </a:spcBef>
              <a:buNone/>
            </a:pPr>
            <a:r>
              <a:t/>
            </a:r>
            <a:endParaRPr>
              <a:solidFill>
                <a:srgbClr val="434343"/>
              </a:solidFill>
            </a:endParaRPr>
          </a:p>
          <a:p>
            <a:pPr lvl="0" algn="just">
              <a:spcBef>
                <a:spcPts val="0"/>
              </a:spcBef>
              <a:buNone/>
            </a:pPr>
            <a:r>
              <a:rPr lang="en">
                <a:solidFill>
                  <a:srgbClr val="434343"/>
                </a:solidFill>
              </a:rPr>
              <a:t>We wanted to change the original site’s blue color to a calmer green shade because blue is a popular color among charities already, so we feel CPYC has a better chance to stand out with a fresh color scheme that invite  </a:t>
            </a:r>
          </a:p>
        </p:txBody>
      </p:sp>
      <p:pic>
        <p:nvPicPr>
          <p:cNvPr id="287" name="Shape 287"/>
          <p:cNvPicPr preferRelativeResize="0"/>
          <p:nvPr/>
        </p:nvPicPr>
        <p:blipFill>
          <a:blip r:embed="rId3">
            <a:alphaModFix/>
          </a:blip>
          <a:stretch>
            <a:fillRect/>
          </a:stretch>
        </p:blipFill>
        <p:spPr>
          <a:xfrm>
            <a:off x="7603037" y="1415487"/>
            <a:ext cx="847725" cy="914400"/>
          </a:xfrm>
          <a:prstGeom prst="rect">
            <a:avLst/>
          </a:prstGeom>
          <a:noFill/>
          <a:ln>
            <a:noFill/>
          </a:ln>
        </p:spPr>
      </p:pic>
      <p:pic>
        <p:nvPicPr>
          <p:cNvPr id="288" name="Shape 288"/>
          <p:cNvPicPr preferRelativeResize="0"/>
          <p:nvPr/>
        </p:nvPicPr>
        <p:blipFill>
          <a:blip r:embed="rId4">
            <a:alphaModFix/>
          </a:blip>
          <a:stretch>
            <a:fillRect/>
          </a:stretch>
        </p:blipFill>
        <p:spPr>
          <a:xfrm>
            <a:off x="4129087" y="4159012"/>
            <a:ext cx="885825" cy="1019175"/>
          </a:xfrm>
          <a:prstGeom prst="rect">
            <a:avLst/>
          </a:prstGeom>
          <a:noFill/>
          <a:ln>
            <a:noFill/>
          </a:ln>
        </p:spPr>
      </p:pic>
      <p:pic>
        <p:nvPicPr>
          <p:cNvPr id="289" name="Shape 289"/>
          <p:cNvPicPr preferRelativeResize="0"/>
          <p:nvPr/>
        </p:nvPicPr>
        <p:blipFill>
          <a:blip r:embed="rId5">
            <a:alphaModFix/>
          </a:blip>
          <a:stretch>
            <a:fillRect/>
          </a:stretch>
        </p:blipFill>
        <p:spPr>
          <a:xfrm>
            <a:off x="5600512" y="2839950"/>
            <a:ext cx="895350" cy="923925"/>
          </a:xfrm>
          <a:prstGeom prst="rect">
            <a:avLst/>
          </a:prstGeom>
          <a:noFill/>
          <a:ln>
            <a:noFill/>
          </a:ln>
        </p:spPr>
      </p:pic>
      <p:pic>
        <p:nvPicPr>
          <p:cNvPr id="290" name="Shape 290"/>
          <p:cNvPicPr preferRelativeResize="0"/>
          <p:nvPr/>
        </p:nvPicPr>
        <p:blipFill>
          <a:blip r:embed="rId6">
            <a:alphaModFix/>
          </a:blip>
          <a:stretch>
            <a:fillRect/>
          </a:stretch>
        </p:blipFill>
        <p:spPr>
          <a:xfrm>
            <a:off x="4725187" y="1448812"/>
            <a:ext cx="904875" cy="904875"/>
          </a:xfrm>
          <a:prstGeom prst="rect">
            <a:avLst/>
          </a:prstGeom>
          <a:noFill/>
          <a:ln>
            <a:noFill/>
          </a:ln>
        </p:spPr>
      </p:pic>
      <p:sp>
        <p:nvSpPr>
          <p:cNvPr id="291" name="Shape 291"/>
          <p:cNvSpPr txBox="1"/>
          <p:nvPr/>
        </p:nvSpPr>
        <p:spPr>
          <a:xfrm>
            <a:off x="4796675" y="2417225"/>
            <a:ext cx="904800" cy="342300"/>
          </a:xfrm>
          <a:prstGeom prst="rect">
            <a:avLst/>
          </a:prstGeom>
          <a:noFill/>
          <a:ln>
            <a:noFill/>
          </a:ln>
        </p:spPr>
        <p:txBody>
          <a:bodyPr anchorCtr="0" anchor="t" bIns="91425" lIns="91425" rIns="91425" tIns="91425">
            <a:noAutofit/>
          </a:bodyPr>
          <a:lstStyle/>
          <a:p>
            <a:pPr lvl="0">
              <a:spcBef>
                <a:spcPts val="0"/>
              </a:spcBef>
              <a:buNone/>
            </a:pPr>
            <a:r>
              <a:rPr lang="en">
                <a:solidFill>
                  <a:srgbClr val="666666"/>
                </a:solidFill>
              </a:rPr>
              <a:t>#28a2c3</a:t>
            </a:r>
          </a:p>
        </p:txBody>
      </p:sp>
      <p:sp>
        <p:nvSpPr>
          <p:cNvPr id="292" name="Shape 292"/>
          <p:cNvSpPr txBox="1"/>
          <p:nvPr/>
        </p:nvSpPr>
        <p:spPr>
          <a:xfrm>
            <a:off x="7616075" y="2417225"/>
            <a:ext cx="904800" cy="3423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434343"/>
                </a:solidFill>
              </a:rPr>
              <a:t>#</a:t>
            </a:r>
            <a:r>
              <a:rPr lang="en">
                <a:solidFill>
                  <a:srgbClr val="666666"/>
                </a:solidFill>
              </a:rPr>
              <a:t>e7bb41</a:t>
            </a:r>
          </a:p>
        </p:txBody>
      </p:sp>
      <p:sp>
        <p:nvSpPr>
          <p:cNvPr id="293" name="Shape 293"/>
          <p:cNvSpPr txBox="1"/>
          <p:nvPr/>
        </p:nvSpPr>
        <p:spPr>
          <a:xfrm>
            <a:off x="5634875" y="4017425"/>
            <a:ext cx="904800" cy="3423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rPr>
              <a:t>#342d37</a:t>
            </a:r>
          </a:p>
        </p:txBody>
      </p:sp>
      <p:sp>
        <p:nvSpPr>
          <p:cNvPr id="294" name="Shape 294"/>
          <p:cNvSpPr txBox="1"/>
          <p:nvPr/>
        </p:nvSpPr>
        <p:spPr>
          <a:xfrm>
            <a:off x="7006475" y="4017425"/>
            <a:ext cx="769800" cy="3423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666666"/>
                </a:solidFill>
              </a:rPr>
              <a:t>#fafffd</a:t>
            </a:r>
          </a:p>
        </p:txBody>
      </p:sp>
      <p:pic>
        <p:nvPicPr>
          <p:cNvPr id="295" name="Shape 295"/>
          <p:cNvPicPr preferRelativeResize="0"/>
          <p:nvPr/>
        </p:nvPicPr>
        <p:blipFill>
          <a:blip r:embed="rId7">
            <a:alphaModFix/>
          </a:blip>
          <a:stretch>
            <a:fillRect/>
          </a:stretch>
        </p:blipFill>
        <p:spPr>
          <a:xfrm>
            <a:off x="6317150" y="1386912"/>
            <a:ext cx="885825" cy="971550"/>
          </a:xfrm>
          <a:prstGeom prst="rect">
            <a:avLst/>
          </a:prstGeom>
          <a:noFill/>
          <a:ln>
            <a:noFill/>
          </a:ln>
        </p:spPr>
      </p:pic>
      <p:sp>
        <p:nvSpPr>
          <p:cNvPr id="296" name="Shape 296"/>
          <p:cNvSpPr txBox="1"/>
          <p:nvPr/>
        </p:nvSpPr>
        <p:spPr>
          <a:xfrm>
            <a:off x="6320675" y="2417225"/>
            <a:ext cx="904800" cy="3423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666666"/>
                </a:solidFill>
              </a:rPr>
              <a:t>#9fd356</a:t>
            </a:r>
          </a:p>
        </p:txBody>
      </p:sp>
      <p:pic>
        <p:nvPicPr>
          <p:cNvPr id="297" name="Shape 297"/>
          <p:cNvPicPr preferRelativeResize="0"/>
          <p:nvPr/>
        </p:nvPicPr>
        <p:blipFill>
          <a:blip r:embed="rId8">
            <a:alphaModFix/>
          </a:blip>
          <a:stretch>
            <a:fillRect/>
          </a:stretch>
        </p:blipFill>
        <p:spPr>
          <a:xfrm>
            <a:off x="6924650" y="2769349"/>
            <a:ext cx="904874" cy="10526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01" name="Shape 301"/>
        <p:cNvGrpSpPr/>
        <p:nvPr/>
      </p:nvGrpSpPr>
      <p:grpSpPr>
        <a:xfrm>
          <a:off x="0" y="0"/>
          <a:ext cx="0" cy="0"/>
          <a:chOff x="0" y="0"/>
          <a:chExt cx="0" cy="0"/>
        </a:xfrm>
      </p:grpSpPr>
      <p:pic>
        <p:nvPicPr>
          <p:cNvPr id="302" name="Shape 302"/>
          <p:cNvPicPr preferRelativeResize="0"/>
          <p:nvPr/>
        </p:nvPicPr>
        <p:blipFill>
          <a:blip r:embed="rId3">
            <a:alphaModFix/>
          </a:blip>
          <a:stretch>
            <a:fillRect/>
          </a:stretch>
        </p:blipFill>
        <p:spPr>
          <a:xfrm>
            <a:off x="2043812" y="178749"/>
            <a:ext cx="5056372" cy="47859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06" name="Shape 306"/>
        <p:cNvGrpSpPr/>
        <p:nvPr/>
      </p:nvGrpSpPr>
      <p:grpSpPr>
        <a:xfrm>
          <a:off x="0" y="0"/>
          <a:ext cx="0" cy="0"/>
          <a:chOff x="0" y="0"/>
          <a:chExt cx="0" cy="0"/>
        </a:xfrm>
      </p:grpSpPr>
      <p:sp>
        <p:nvSpPr>
          <p:cNvPr id="307" name="Shape 307"/>
          <p:cNvSpPr txBox="1"/>
          <p:nvPr>
            <p:ph type="title"/>
          </p:nvPr>
        </p:nvSpPr>
        <p:spPr>
          <a:xfrm>
            <a:off x="1632600" y="311150"/>
            <a:ext cx="5878800" cy="959700"/>
          </a:xfrm>
          <a:prstGeom prst="rect">
            <a:avLst/>
          </a:prstGeom>
        </p:spPr>
        <p:txBody>
          <a:bodyPr anchorCtr="0" anchor="ctr" bIns="91425" lIns="91425" rIns="91425" tIns="91425">
            <a:noAutofit/>
          </a:bodyPr>
          <a:lstStyle/>
          <a:p>
            <a:pPr lvl="0" rtl="0" algn="ctr">
              <a:spcBef>
                <a:spcPts val="0"/>
              </a:spcBef>
              <a:buNone/>
            </a:pPr>
            <a:r>
              <a:rPr lang="en" sz="2800">
                <a:solidFill>
                  <a:srgbClr val="666666"/>
                </a:solidFill>
                <a:latin typeface="Roboto"/>
                <a:ea typeface="Roboto"/>
                <a:cs typeface="Roboto"/>
                <a:sym typeface="Roboto"/>
              </a:rPr>
              <a:t>DESIGN SUMMARY- NEW LOGO</a:t>
            </a:r>
          </a:p>
        </p:txBody>
      </p:sp>
      <p:pic>
        <p:nvPicPr>
          <p:cNvPr id="308" name="Shape 308"/>
          <p:cNvPicPr preferRelativeResize="0"/>
          <p:nvPr/>
        </p:nvPicPr>
        <p:blipFill>
          <a:blip r:embed="rId3">
            <a:alphaModFix/>
          </a:blip>
          <a:stretch>
            <a:fillRect/>
          </a:stretch>
        </p:blipFill>
        <p:spPr>
          <a:xfrm>
            <a:off x="3006462" y="1435700"/>
            <a:ext cx="3131075" cy="31565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12" name="Shape 312"/>
        <p:cNvGrpSpPr/>
        <p:nvPr/>
      </p:nvGrpSpPr>
      <p:grpSpPr>
        <a:xfrm>
          <a:off x="0" y="0"/>
          <a:ext cx="0" cy="0"/>
          <a:chOff x="0" y="0"/>
          <a:chExt cx="0" cy="0"/>
        </a:xfrm>
      </p:grpSpPr>
      <p:sp>
        <p:nvSpPr>
          <p:cNvPr id="313" name="Shape 313"/>
          <p:cNvSpPr txBox="1"/>
          <p:nvPr>
            <p:ph type="title"/>
          </p:nvPr>
        </p:nvSpPr>
        <p:spPr>
          <a:xfrm>
            <a:off x="364625" y="2046625"/>
            <a:ext cx="8124900" cy="790800"/>
          </a:xfrm>
          <a:prstGeom prst="rect">
            <a:avLst/>
          </a:prstGeom>
        </p:spPr>
        <p:txBody>
          <a:bodyPr anchorCtr="0" anchor="ctr" bIns="91425" lIns="91425" rIns="91425" tIns="91425">
            <a:noAutofit/>
          </a:bodyPr>
          <a:lstStyle/>
          <a:p>
            <a:pPr lvl="0" rtl="0" algn="ctr">
              <a:spcBef>
                <a:spcPts val="0"/>
              </a:spcBef>
              <a:buNone/>
            </a:pPr>
            <a:r>
              <a:rPr lang="en" sz="2800">
                <a:solidFill>
                  <a:srgbClr val="666666"/>
                </a:solidFill>
                <a:latin typeface="Roboto"/>
                <a:ea typeface="Roboto"/>
                <a:cs typeface="Roboto"/>
                <a:sym typeface="Roboto"/>
              </a:rPr>
              <a:t>PROMOTION PLAN</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17" name="Shape 317"/>
        <p:cNvGrpSpPr/>
        <p:nvPr/>
      </p:nvGrpSpPr>
      <p:grpSpPr>
        <a:xfrm>
          <a:off x="0" y="0"/>
          <a:ext cx="0" cy="0"/>
          <a:chOff x="0" y="0"/>
          <a:chExt cx="0" cy="0"/>
        </a:xfrm>
      </p:grpSpPr>
      <p:sp>
        <p:nvSpPr>
          <p:cNvPr id="318" name="Shape 318"/>
          <p:cNvSpPr txBox="1"/>
          <p:nvPr>
            <p:ph type="title"/>
          </p:nvPr>
        </p:nvSpPr>
        <p:spPr>
          <a:xfrm>
            <a:off x="714450" y="181900"/>
            <a:ext cx="7715100" cy="1598700"/>
          </a:xfrm>
          <a:prstGeom prst="rect">
            <a:avLst/>
          </a:prstGeom>
        </p:spPr>
        <p:txBody>
          <a:bodyPr anchorCtr="0" anchor="ctr" bIns="91425" lIns="91425" rIns="91425" tIns="91425">
            <a:noAutofit/>
          </a:bodyPr>
          <a:lstStyle/>
          <a:p>
            <a:pPr lvl="0" rtl="0" algn="ctr">
              <a:spcBef>
                <a:spcPts val="0"/>
              </a:spcBef>
              <a:buNone/>
            </a:pPr>
            <a:r>
              <a:rPr lang="en" sz="2800">
                <a:solidFill>
                  <a:srgbClr val="666666"/>
                </a:solidFill>
                <a:latin typeface="Roboto"/>
                <a:ea typeface="Roboto"/>
                <a:cs typeface="Roboto"/>
                <a:sym typeface="Roboto"/>
              </a:rPr>
              <a:t>SOCIAL MEDIA FEEDS/ INTEGRATION OF ADDITIONAL SOCIAL NETWORKS/ NEWSLETTER </a:t>
            </a:r>
          </a:p>
        </p:txBody>
      </p:sp>
      <p:pic>
        <p:nvPicPr>
          <p:cNvPr descr="screencapture-sulley-cah-ucf-edu-dig4104c_008-phase03-HTML-home-html-1480679059786.png" id="319" name="Shape 319"/>
          <p:cNvPicPr preferRelativeResize="0"/>
          <p:nvPr/>
        </p:nvPicPr>
        <p:blipFill rotWithShape="1">
          <a:blip r:embed="rId3">
            <a:alphaModFix/>
          </a:blip>
          <a:srcRect b="11494" l="0" r="0" t="59639"/>
          <a:stretch/>
        </p:blipFill>
        <p:spPr>
          <a:xfrm>
            <a:off x="152400" y="2019750"/>
            <a:ext cx="8839202" cy="241499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23" name="Shape 323"/>
        <p:cNvGrpSpPr/>
        <p:nvPr/>
      </p:nvGrpSpPr>
      <p:grpSpPr>
        <a:xfrm>
          <a:off x="0" y="0"/>
          <a:ext cx="0" cy="0"/>
          <a:chOff x="0" y="0"/>
          <a:chExt cx="0" cy="0"/>
        </a:xfrm>
      </p:grpSpPr>
      <p:sp>
        <p:nvSpPr>
          <p:cNvPr id="324" name="Shape 324"/>
          <p:cNvSpPr txBox="1"/>
          <p:nvPr>
            <p:ph type="title"/>
          </p:nvPr>
        </p:nvSpPr>
        <p:spPr>
          <a:xfrm>
            <a:off x="1632600" y="248250"/>
            <a:ext cx="5878800" cy="1254300"/>
          </a:xfrm>
          <a:prstGeom prst="rect">
            <a:avLst/>
          </a:prstGeom>
        </p:spPr>
        <p:txBody>
          <a:bodyPr anchorCtr="0" anchor="ctr" bIns="91425" lIns="91425" rIns="91425" tIns="91425">
            <a:noAutofit/>
          </a:bodyPr>
          <a:lstStyle/>
          <a:p>
            <a:pPr lvl="0" rtl="0" algn="ctr">
              <a:spcBef>
                <a:spcPts val="0"/>
              </a:spcBef>
              <a:buNone/>
            </a:pPr>
            <a:r>
              <a:rPr lang="en" sz="2800">
                <a:solidFill>
                  <a:srgbClr val="666666"/>
                </a:solidFill>
                <a:latin typeface="Roboto"/>
                <a:ea typeface="Roboto"/>
                <a:cs typeface="Roboto"/>
                <a:sym typeface="Roboto"/>
              </a:rPr>
              <a:t>TECHNOLOGY SELECTION PROCESS</a:t>
            </a:r>
          </a:p>
        </p:txBody>
      </p:sp>
      <p:sp>
        <p:nvSpPr>
          <p:cNvPr id="325" name="Shape 325"/>
          <p:cNvSpPr txBox="1"/>
          <p:nvPr/>
        </p:nvSpPr>
        <p:spPr>
          <a:xfrm>
            <a:off x="865325" y="1502550"/>
            <a:ext cx="6297000" cy="3187800"/>
          </a:xfrm>
          <a:prstGeom prst="rect">
            <a:avLst/>
          </a:prstGeom>
          <a:noFill/>
          <a:ln>
            <a:noFill/>
          </a:ln>
        </p:spPr>
        <p:txBody>
          <a:bodyPr anchorCtr="0" anchor="t" bIns="91425" lIns="91425" rIns="91425" tIns="91425">
            <a:noAutofit/>
          </a:bodyPr>
          <a:lstStyle/>
          <a:p>
            <a:pPr lvl="0">
              <a:spcBef>
                <a:spcPts val="0"/>
              </a:spcBef>
              <a:buNone/>
            </a:pPr>
            <a:r>
              <a:t/>
            </a:r>
            <a:endParaRPr sz="1800"/>
          </a:p>
          <a:p>
            <a:pPr lvl="0">
              <a:spcBef>
                <a:spcPts val="0"/>
              </a:spcBef>
              <a:buNone/>
            </a:pPr>
            <a:r>
              <a:t/>
            </a:r>
            <a:endParaRPr sz="1800">
              <a:solidFill>
                <a:srgbClr val="434343"/>
              </a:solidFill>
            </a:endParaRPr>
          </a:p>
          <a:p>
            <a:pPr indent="-342900" lvl="0" marL="457200" rtl="0">
              <a:lnSpc>
                <a:spcPct val="115000"/>
              </a:lnSpc>
              <a:spcBef>
                <a:spcPts val="0"/>
              </a:spcBef>
              <a:spcAft>
                <a:spcPts val="1000"/>
              </a:spcAft>
              <a:buClr>
                <a:srgbClr val="434343"/>
              </a:buClr>
              <a:buSzPct val="100000"/>
              <a:buFont typeface="Roboto"/>
            </a:pPr>
            <a:r>
              <a:rPr lang="en" sz="1800">
                <a:solidFill>
                  <a:srgbClr val="434343"/>
                </a:solidFill>
                <a:latin typeface="Roboto"/>
                <a:ea typeface="Roboto"/>
                <a:cs typeface="Roboto"/>
                <a:sym typeface="Roboto"/>
              </a:rPr>
              <a:t>Coding : HTML5 , CSS3, JavaScript</a:t>
            </a:r>
          </a:p>
          <a:p>
            <a:pPr indent="-342900" lvl="0" marL="457200" rtl="0">
              <a:lnSpc>
                <a:spcPct val="115000"/>
              </a:lnSpc>
              <a:spcBef>
                <a:spcPts val="0"/>
              </a:spcBef>
              <a:spcAft>
                <a:spcPts val="1000"/>
              </a:spcAft>
              <a:buClr>
                <a:srgbClr val="434343"/>
              </a:buClr>
              <a:buSzPct val="100000"/>
              <a:buFont typeface="Roboto"/>
            </a:pPr>
            <a:r>
              <a:rPr lang="en" sz="1800">
                <a:solidFill>
                  <a:srgbClr val="434343"/>
                </a:solidFill>
                <a:latin typeface="Roboto"/>
                <a:ea typeface="Roboto"/>
                <a:cs typeface="Roboto"/>
                <a:sym typeface="Roboto"/>
              </a:rPr>
              <a:t>Responsive layout: Media-queries</a:t>
            </a:r>
          </a:p>
          <a:p>
            <a:pPr indent="-342900" lvl="0" marL="457200" rtl="0">
              <a:lnSpc>
                <a:spcPct val="115000"/>
              </a:lnSpc>
              <a:spcBef>
                <a:spcPts val="0"/>
              </a:spcBef>
              <a:spcAft>
                <a:spcPts val="1000"/>
              </a:spcAft>
              <a:buClr>
                <a:srgbClr val="434343"/>
              </a:buClr>
              <a:buSzPct val="100000"/>
              <a:buFont typeface="Roboto"/>
            </a:pPr>
            <a:r>
              <a:rPr lang="en" sz="1800">
                <a:solidFill>
                  <a:srgbClr val="434343"/>
                </a:solidFill>
                <a:latin typeface="Roboto"/>
                <a:ea typeface="Roboto"/>
                <a:cs typeface="Roboto"/>
                <a:sym typeface="Roboto"/>
              </a:rPr>
              <a:t>Prototype and images :Photoshop, Illustrator.</a:t>
            </a:r>
          </a:p>
          <a:p>
            <a:pPr indent="-342900" lvl="0" marL="457200" rtl="0">
              <a:lnSpc>
                <a:spcPct val="115000"/>
              </a:lnSpc>
              <a:spcBef>
                <a:spcPts val="0"/>
              </a:spcBef>
              <a:spcAft>
                <a:spcPts val="1000"/>
              </a:spcAft>
              <a:buClr>
                <a:srgbClr val="434343"/>
              </a:buClr>
              <a:buSzPct val="100000"/>
              <a:buFont typeface="Roboto"/>
            </a:pPr>
            <a:r>
              <a:rPr lang="en" sz="1800">
                <a:solidFill>
                  <a:srgbClr val="434343"/>
                </a:solidFill>
                <a:latin typeface="Roboto"/>
                <a:ea typeface="Roboto"/>
                <a:cs typeface="Roboto"/>
                <a:sym typeface="Roboto"/>
              </a:rPr>
              <a:t>Group communication: Slack</a:t>
            </a:r>
          </a:p>
          <a:p>
            <a:pPr lv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29" name="Shape 329"/>
        <p:cNvGrpSpPr/>
        <p:nvPr/>
      </p:nvGrpSpPr>
      <p:grpSpPr>
        <a:xfrm>
          <a:off x="0" y="0"/>
          <a:ext cx="0" cy="0"/>
          <a:chOff x="0" y="0"/>
          <a:chExt cx="0" cy="0"/>
        </a:xfrm>
      </p:grpSpPr>
      <p:sp>
        <p:nvSpPr>
          <p:cNvPr id="330" name="Shape 330"/>
          <p:cNvSpPr txBox="1"/>
          <p:nvPr>
            <p:ph type="title"/>
          </p:nvPr>
        </p:nvSpPr>
        <p:spPr>
          <a:xfrm>
            <a:off x="364625" y="2046625"/>
            <a:ext cx="8124900" cy="790800"/>
          </a:xfrm>
          <a:prstGeom prst="rect">
            <a:avLst/>
          </a:prstGeom>
        </p:spPr>
        <p:txBody>
          <a:bodyPr anchorCtr="0" anchor="ctr" bIns="91425" lIns="91425" rIns="91425" tIns="91425">
            <a:noAutofit/>
          </a:bodyPr>
          <a:lstStyle/>
          <a:p>
            <a:pPr lvl="0" rtl="0" algn="ctr">
              <a:spcBef>
                <a:spcPts val="0"/>
              </a:spcBef>
              <a:buNone/>
            </a:pPr>
            <a:r>
              <a:rPr lang="en" sz="2800">
                <a:solidFill>
                  <a:srgbClr val="666666"/>
                </a:solidFill>
                <a:latin typeface="Roboto"/>
                <a:ea typeface="Roboto"/>
                <a:cs typeface="Roboto"/>
                <a:sym typeface="Roboto"/>
              </a:rPr>
              <a:t>MAINTENANCE PLAN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1" name="Shape 81"/>
        <p:cNvGrpSpPr/>
        <p:nvPr/>
      </p:nvGrpSpPr>
      <p:grpSpPr>
        <a:xfrm>
          <a:off x="0" y="0"/>
          <a:ext cx="0" cy="0"/>
          <a:chOff x="0" y="0"/>
          <a:chExt cx="0" cy="0"/>
        </a:xfrm>
      </p:grpSpPr>
      <p:sp>
        <p:nvSpPr>
          <p:cNvPr id="82" name="Shape 82"/>
          <p:cNvSpPr txBox="1"/>
          <p:nvPr>
            <p:ph type="title"/>
          </p:nvPr>
        </p:nvSpPr>
        <p:spPr>
          <a:xfrm>
            <a:off x="311700" y="315925"/>
            <a:ext cx="8520600" cy="831300"/>
          </a:xfrm>
          <a:prstGeom prst="rect">
            <a:avLst/>
          </a:prstGeom>
        </p:spPr>
        <p:txBody>
          <a:bodyPr anchorCtr="0" anchor="b" bIns="91425" lIns="91425" rIns="91425" tIns="91425">
            <a:noAutofit/>
          </a:bodyPr>
          <a:lstStyle/>
          <a:p>
            <a:pPr lvl="0" rtl="0" algn="ctr">
              <a:spcBef>
                <a:spcPts val="0"/>
              </a:spcBef>
              <a:buNone/>
            </a:pPr>
            <a:r>
              <a:rPr lang="en" sz="2800">
                <a:solidFill>
                  <a:srgbClr val="666666"/>
                </a:solidFill>
                <a:latin typeface="Roboto"/>
                <a:ea typeface="Roboto"/>
                <a:cs typeface="Roboto"/>
                <a:sym typeface="Roboto"/>
              </a:rPr>
              <a:t>CPYC SYNOPSIS</a:t>
            </a:r>
          </a:p>
        </p:txBody>
      </p:sp>
      <p:sp>
        <p:nvSpPr>
          <p:cNvPr id="83" name="Shape 83"/>
          <p:cNvSpPr txBox="1"/>
          <p:nvPr>
            <p:ph idx="1" type="body"/>
          </p:nvPr>
        </p:nvSpPr>
        <p:spPr>
          <a:xfrm>
            <a:off x="752100" y="1236850"/>
            <a:ext cx="7639800" cy="2551500"/>
          </a:xfrm>
          <a:prstGeom prst="rect">
            <a:avLst/>
          </a:prstGeom>
        </p:spPr>
        <p:txBody>
          <a:bodyPr anchorCtr="0" anchor="t" bIns="91425" lIns="91425" rIns="91425" tIns="91425">
            <a:noAutofit/>
          </a:bodyPr>
          <a:lstStyle/>
          <a:p>
            <a:pPr lvl="0" rtl="0">
              <a:lnSpc>
                <a:spcPct val="200000"/>
              </a:lnSpc>
              <a:spcBef>
                <a:spcPts val="0"/>
              </a:spcBef>
              <a:spcAft>
                <a:spcPts val="0"/>
              </a:spcAft>
              <a:buNone/>
            </a:pPr>
            <a:r>
              <a:t/>
            </a:r>
            <a:endParaRPr/>
          </a:p>
          <a:p>
            <a:pPr indent="-228600" lvl="0" marL="457200" rtl="0">
              <a:spcBef>
                <a:spcPts val="700"/>
              </a:spcBef>
              <a:spcAft>
                <a:spcPts val="0"/>
              </a:spcAft>
              <a:buClr>
                <a:srgbClr val="434343"/>
              </a:buClr>
              <a:buFont typeface="Roboto"/>
              <a:buChar char="-"/>
            </a:pPr>
            <a:r>
              <a:rPr lang="en">
                <a:solidFill>
                  <a:srgbClr val="434343"/>
                </a:solidFill>
                <a:latin typeface="Roboto"/>
                <a:ea typeface="Roboto"/>
                <a:cs typeface="Roboto"/>
                <a:sym typeface="Roboto"/>
              </a:rPr>
              <a:t>Market: Non-profit</a:t>
            </a:r>
          </a:p>
          <a:p>
            <a:pPr indent="-228600" lvl="0" marL="457200" rtl="0">
              <a:spcBef>
                <a:spcPts val="700"/>
              </a:spcBef>
              <a:spcAft>
                <a:spcPts val="0"/>
              </a:spcAft>
              <a:buClr>
                <a:srgbClr val="434343"/>
              </a:buClr>
              <a:buFont typeface="Roboto"/>
              <a:buChar char="-"/>
            </a:pPr>
            <a:r>
              <a:rPr lang="en">
                <a:solidFill>
                  <a:srgbClr val="434343"/>
                </a:solidFill>
                <a:latin typeface="Roboto"/>
                <a:ea typeface="Roboto"/>
                <a:cs typeface="Roboto"/>
                <a:sym typeface="Roboto"/>
              </a:rPr>
              <a:t>current status : none available </a:t>
            </a:r>
          </a:p>
          <a:p>
            <a:pPr indent="-228600" lvl="0" marL="457200" rtl="0">
              <a:spcBef>
                <a:spcPts val="700"/>
              </a:spcBef>
              <a:spcAft>
                <a:spcPts val="0"/>
              </a:spcAft>
              <a:buClr>
                <a:srgbClr val="434343"/>
              </a:buClr>
              <a:buFont typeface="Roboto"/>
              <a:buChar char="-"/>
            </a:pPr>
            <a:r>
              <a:rPr lang="en">
                <a:solidFill>
                  <a:srgbClr val="434343"/>
                </a:solidFill>
                <a:latin typeface="Roboto"/>
                <a:ea typeface="Roboto"/>
                <a:cs typeface="Roboto"/>
                <a:sym typeface="Roboto"/>
              </a:rPr>
              <a:t>Last tax information : 2014</a:t>
            </a:r>
          </a:p>
          <a:p>
            <a:pPr lvl="0" rtl="0">
              <a:spcBef>
                <a:spcPts val="700"/>
              </a:spcBef>
              <a:spcAft>
                <a:spcPts val="0"/>
              </a:spcAft>
              <a:buNone/>
            </a:pPr>
            <a:r>
              <a:t/>
            </a:r>
            <a:endParaRPr sz="2800">
              <a:solidFill>
                <a:srgbClr val="666666"/>
              </a:solidFill>
              <a:latin typeface="Roboto"/>
              <a:ea typeface="Roboto"/>
              <a:cs typeface="Roboto"/>
              <a:sym typeface="Roboto"/>
            </a:endParaRPr>
          </a:p>
          <a:p>
            <a:pPr lvl="0" rtl="0">
              <a:lnSpc>
                <a:spcPct val="200000"/>
              </a:lnSpc>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34" name="Shape 334"/>
        <p:cNvGrpSpPr/>
        <p:nvPr/>
      </p:nvGrpSpPr>
      <p:grpSpPr>
        <a:xfrm>
          <a:off x="0" y="0"/>
          <a:ext cx="0" cy="0"/>
          <a:chOff x="0" y="0"/>
          <a:chExt cx="0" cy="0"/>
        </a:xfrm>
      </p:grpSpPr>
      <p:sp>
        <p:nvSpPr>
          <p:cNvPr id="335" name="Shape 335"/>
          <p:cNvSpPr txBox="1"/>
          <p:nvPr>
            <p:ph idx="4294967295" type="body"/>
          </p:nvPr>
        </p:nvSpPr>
        <p:spPr>
          <a:xfrm>
            <a:off x="407000" y="295225"/>
            <a:ext cx="2469600" cy="4095300"/>
          </a:xfrm>
          <a:prstGeom prst="rect">
            <a:avLst/>
          </a:prstGeom>
        </p:spPr>
        <p:txBody>
          <a:bodyPr anchorCtr="0" anchor="t" bIns="91425" lIns="91425" rIns="91425" tIns="91425">
            <a:noAutofit/>
          </a:bodyPr>
          <a:lstStyle/>
          <a:p>
            <a:pPr lvl="0">
              <a:spcBef>
                <a:spcPts val="0"/>
              </a:spcBef>
              <a:buNone/>
            </a:pPr>
            <a:r>
              <a:rPr b="1" lang="en">
                <a:solidFill>
                  <a:srgbClr val="666666"/>
                </a:solidFill>
                <a:latin typeface="Roboto"/>
                <a:ea typeface="Roboto"/>
                <a:cs typeface="Roboto"/>
                <a:sym typeface="Roboto"/>
              </a:rPr>
              <a:t>Bronze ($66/hr/mo)</a:t>
            </a:r>
          </a:p>
          <a:p>
            <a:pPr lvl="0" rtl="0">
              <a:spcBef>
                <a:spcPts val="0"/>
              </a:spcBef>
              <a:buNone/>
            </a:pPr>
            <a:r>
              <a:rPr lang="en" sz="1200">
                <a:solidFill>
                  <a:srgbClr val="434343"/>
                </a:solidFill>
                <a:latin typeface="Roboto"/>
                <a:ea typeface="Roboto"/>
                <a:cs typeface="Roboto"/>
                <a:sym typeface="Roboto"/>
              </a:rPr>
              <a:t>Changing or Removing images and graphics provided by you and ensure these are optimized for search engines</a:t>
            </a:r>
          </a:p>
          <a:p>
            <a:pPr lvl="0" rtl="0">
              <a:spcBef>
                <a:spcPts val="0"/>
              </a:spcBef>
              <a:buNone/>
            </a:pPr>
            <a:r>
              <a:rPr lang="en" sz="1200">
                <a:solidFill>
                  <a:srgbClr val="434343"/>
                </a:solidFill>
                <a:latin typeface="Roboto"/>
                <a:ea typeface="Roboto"/>
                <a:cs typeface="Roboto"/>
                <a:sym typeface="Roboto"/>
              </a:rPr>
              <a:t>Adding of upto 2 pages including content and images provided by you. </a:t>
            </a:r>
          </a:p>
          <a:p>
            <a:pPr lvl="0">
              <a:spcBef>
                <a:spcPts val="0"/>
              </a:spcBef>
              <a:buNone/>
            </a:pPr>
            <a:r>
              <a:rPr lang="en" sz="1200">
                <a:solidFill>
                  <a:srgbClr val="434343"/>
                </a:solidFill>
                <a:latin typeface="Roboto"/>
                <a:ea typeface="Roboto"/>
                <a:cs typeface="Roboto"/>
                <a:sym typeface="Roboto"/>
              </a:rPr>
              <a:t> SEO analysis : check up  and recommendations to people who handle your website</a:t>
            </a:r>
          </a:p>
          <a:p>
            <a:pPr lvl="0">
              <a:spcBef>
                <a:spcPts val="0"/>
              </a:spcBef>
              <a:buNone/>
            </a:pPr>
            <a:r>
              <a:t/>
            </a:r>
            <a:endParaRPr b="1" sz="1200">
              <a:latin typeface="Roboto"/>
              <a:ea typeface="Roboto"/>
              <a:cs typeface="Roboto"/>
              <a:sym typeface="Roboto"/>
            </a:endParaRPr>
          </a:p>
          <a:p>
            <a:pPr lvl="0">
              <a:spcBef>
                <a:spcPts val="0"/>
              </a:spcBef>
              <a:buNone/>
            </a:pPr>
            <a:r>
              <a:t/>
            </a:r>
            <a:endParaRPr sz="1200">
              <a:latin typeface="Roboto"/>
              <a:ea typeface="Roboto"/>
              <a:cs typeface="Roboto"/>
              <a:sym typeface="Roboto"/>
            </a:endParaRPr>
          </a:p>
        </p:txBody>
      </p:sp>
      <p:sp>
        <p:nvSpPr>
          <p:cNvPr id="336" name="Shape 336"/>
          <p:cNvSpPr txBox="1"/>
          <p:nvPr>
            <p:ph idx="4294967295" type="body"/>
          </p:nvPr>
        </p:nvSpPr>
        <p:spPr>
          <a:xfrm>
            <a:off x="3063700" y="237300"/>
            <a:ext cx="2620800" cy="4668900"/>
          </a:xfrm>
          <a:prstGeom prst="rect">
            <a:avLst/>
          </a:prstGeom>
        </p:spPr>
        <p:txBody>
          <a:bodyPr anchorCtr="0" anchor="t" bIns="91425" lIns="91425" rIns="91425" tIns="91425">
            <a:noAutofit/>
          </a:bodyPr>
          <a:lstStyle/>
          <a:p>
            <a:pPr lvl="0">
              <a:spcBef>
                <a:spcPts val="0"/>
              </a:spcBef>
              <a:buNone/>
            </a:pPr>
            <a:r>
              <a:rPr b="1" lang="en">
                <a:solidFill>
                  <a:srgbClr val="666666"/>
                </a:solidFill>
                <a:latin typeface="Roboto"/>
                <a:ea typeface="Roboto"/>
                <a:cs typeface="Roboto"/>
                <a:sym typeface="Roboto"/>
              </a:rPr>
              <a:t>Silver ($110/hr/mo)</a:t>
            </a:r>
          </a:p>
          <a:p>
            <a:pPr lvl="0">
              <a:spcBef>
                <a:spcPts val="0"/>
              </a:spcBef>
              <a:buNone/>
            </a:pPr>
            <a:r>
              <a:rPr lang="en" sz="1200">
                <a:solidFill>
                  <a:srgbClr val="434343"/>
                </a:solidFill>
                <a:latin typeface="Roboto"/>
                <a:ea typeface="Roboto"/>
                <a:cs typeface="Roboto"/>
                <a:sym typeface="Roboto"/>
              </a:rPr>
              <a:t>Changing or Removing images and graphics provided by you and ensure these are optimized for search engines</a:t>
            </a:r>
          </a:p>
          <a:p>
            <a:pPr lvl="0">
              <a:spcBef>
                <a:spcPts val="0"/>
              </a:spcBef>
              <a:buNone/>
            </a:pPr>
            <a:r>
              <a:rPr lang="en" sz="1200">
                <a:solidFill>
                  <a:srgbClr val="434343"/>
                </a:solidFill>
                <a:latin typeface="Roboto"/>
                <a:ea typeface="Roboto"/>
                <a:cs typeface="Roboto"/>
                <a:sym typeface="Roboto"/>
              </a:rPr>
              <a:t>Adding of upto 4 pages including content and images provided by you.</a:t>
            </a:r>
          </a:p>
          <a:p>
            <a:pPr lvl="0">
              <a:spcBef>
                <a:spcPts val="0"/>
              </a:spcBef>
              <a:buNone/>
            </a:pPr>
            <a:r>
              <a:rPr lang="en" sz="1200">
                <a:solidFill>
                  <a:srgbClr val="434343"/>
                </a:solidFill>
                <a:latin typeface="Roboto"/>
                <a:ea typeface="Roboto"/>
                <a:cs typeface="Roboto"/>
                <a:sym typeface="Roboto"/>
              </a:rPr>
              <a:t>Content marketing review: check for relevant content according to your target market</a:t>
            </a:r>
          </a:p>
          <a:p>
            <a:pPr lvl="0" rtl="0">
              <a:spcBef>
                <a:spcPts val="0"/>
              </a:spcBef>
              <a:buNone/>
            </a:pPr>
            <a:r>
              <a:rPr lang="en" sz="1200">
                <a:solidFill>
                  <a:srgbClr val="434343"/>
                </a:solidFill>
                <a:latin typeface="Roboto"/>
                <a:ea typeface="Roboto"/>
                <a:cs typeface="Roboto"/>
                <a:sym typeface="Roboto"/>
              </a:rPr>
              <a:t>SEO analysis : check up  and recommendations to people who handle your website, plus Update of your meta tags</a:t>
            </a:r>
          </a:p>
          <a:p>
            <a:pPr lvl="0">
              <a:spcBef>
                <a:spcPts val="0"/>
              </a:spcBef>
              <a:buNone/>
            </a:pPr>
            <a:r>
              <a:rPr lang="en" sz="1200">
                <a:solidFill>
                  <a:srgbClr val="434343"/>
                </a:solidFill>
                <a:latin typeface="Roboto"/>
                <a:ea typeface="Roboto"/>
                <a:cs typeface="Roboto"/>
                <a:sym typeface="Roboto"/>
              </a:rPr>
              <a:t>Social media review  </a:t>
            </a:r>
          </a:p>
          <a:p>
            <a:pPr lvl="0">
              <a:spcBef>
                <a:spcPts val="0"/>
              </a:spcBef>
              <a:buClr>
                <a:schemeClr val="dk1"/>
              </a:buClr>
              <a:buSzPct val="91666"/>
              <a:buFont typeface="Arial"/>
              <a:buNone/>
            </a:pPr>
            <a:r>
              <a:t/>
            </a:r>
            <a:endParaRPr b="1" sz="1200">
              <a:latin typeface="Roboto"/>
              <a:ea typeface="Roboto"/>
              <a:cs typeface="Roboto"/>
              <a:sym typeface="Roboto"/>
            </a:endParaRPr>
          </a:p>
        </p:txBody>
      </p:sp>
      <p:sp>
        <p:nvSpPr>
          <p:cNvPr id="337" name="Shape 337"/>
          <p:cNvSpPr txBox="1"/>
          <p:nvPr>
            <p:ph idx="4294967295" type="body"/>
          </p:nvPr>
        </p:nvSpPr>
        <p:spPr>
          <a:xfrm>
            <a:off x="5977675" y="237300"/>
            <a:ext cx="2762100" cy="4668900"/>
          </a:xfrm>
          <a:prstGeom prst="rect">
            <a:avLst/>
          </a:prstGeom>
        </p:spPr>
        <p:txBody>
          <a:bodyPr anchorCtr="0" anchor="t" bIns="91425" lIns="91425" rIns="91425" tIns="91425">
            <a:noAutofit/>
          </a:bodyPr>
          <a:lstStyle/>
          <a:p>
            <a:pPr lvl="0" rtl="0">
              <a:spcBef>
                <a:spcPts val="0"/>
              </a:spcBef>
              <a:buNone/>
            </a:pPr>
            <a:r>
              <a:rPr b="1" lang="en">
                <a:solidFill>
                  <a:srgbClr val="666666"/>
                </a:solidFill>
                <a:latin typeface="Roboto"/>
                <a:ea typeface="Roboto"/>
                <a:cs typeface="Roboto"/>
                <a:sym typeface="Roboto"/>
              </a:rPr>
              <a:t>Gold ($120/hr/mo)</a:t>
            </a:r>
          </a:p>
          <a:p>
            <a:pPr lvl="0">
              <a:spcBef>
                <a:spcPts val="0"/>
              </a:spcBef>
              <a:buNone/>
            </a:pPr>
            <a:r>
              <a:rPr lang="en" sz="1200">
                <a:solidFill>
                  <a:srgbClr val="434343"/>
                </a:solidFill>
                <a:latin typeface="Roboto"/>
                <a:ea typeface="Roboto"/>
                <a:cs typeface="Roboto"/>
                <a:sym typeface="Roboto"/>
              </a:rPr>
              <a:t> Changing or Removing images and graphics provided by you ensure these are optimized for search engines</a:t>
            </a:r>
          </a:p>
          <a:p>
            <a:pPr lvl="0">
              <a:spcBef>
                <a:spcPts val="0"/>
              </a:spcBef>
              <a:buNone/>
            </a:pPr>
            <a:r>
              <a:rPr lang="en" sz="1200">
                <a:solidFill>
                  <a:srgbClr val="434343"/>
                </a:solidFill>
                <a:latin typeface="Roboto"/>
                <a:ea typeface="Roboto"/>
                <a:cs typeface="Roboto"/>
                <a:sym typeface="Roboto"/>
              </a:rPr>
              <a:t>Adding of up to 5 pages including content and images provided by you.</a:t>
            </a:r>
          </a:p>
          <a:p>
            <a:pPr lvl="0">
              <a:spcBef>
                <a:spcPts val="0"/>
              </a:spcBef>
              <a:buNone/>
            </a:pPr>
            <a:r>
              <a:rPr lang="en" sz="1200">
                <a:solidFill>
                  <a:srgbClr val="434343"/>
                </a:solidFill>
                <a:latin typeface="Roboto"/>
                <a:ea typeface="Roboto"/>
                <a:cs typeface="Roboto"/>
                <a:sym typeface="Roboto"/>
              </a:rPr>
              <a:t>Content marketing review and creation : check for relevant content according to your target market .</a:t>
            </a:r>
          </a:p>
          <a:p>
            <a:pPr lvl="0" rtl="0">
              <a:spcBef>
                <a:spcPts val="0"/>
              </a:spcBef>
              <a:spcAft>
                <a:spcPts val="0"/>
              </a:spcAft>
              <a:buNone/>
            </a:pPr>
            <a:r>
              <a:rPr lang="en" sz="1200">
                <a:solidFill>
                  <a:srgbClr val="434343"/>
                </a:solidFill>
                <a:latin typeface="Roboto"/>
                <a:ea typeface="Roboto"/>
                <a:cs typeface="Roboto"/>
                <a:sym typeface="Roboto"/>
              </a:rPr>
              <a:t>SEO analysis report :Thoroughly SEO check up from code to usability to achieve high rank on search pages</a:t>
            </a:r>
          </a:p>
          <a:p>
            <a:pPr lvl="0" rtl="0">
              <a:spcBef>
                <a:spcPts val="0"/>
              </a:spcBef>
              <a:spcAft>
                <a:spcPts val="0"/>
              </a:spcAft>
              <a:buNone/>
            </a:pPr>
            <a:r>
              <a:t/>
            </a:r>
            <a:endParaRPr sz="1200">
              <a:solidFill>
                <a:srgbClr val="434343"/>
              </a:solidFill>
              <a:latin typeface="Roboto"/>
              <a:ea typeface="Roboto"/>
              <a:cs typeface="Roboto"/>
              <a:sym typeface="Roboto"/>
            </a:endParaRPr>
          </a:p>
          <a:p>
            <a:pPr lvl="0">
              <a:spcBef>
                <a:spcPts val="0"/>
              </a:spcBef>
              <a:buNone/>
            </a:pPr>
            <a:r>
              <a:rPr lang="en" sz="1200">
                <a:solidFill>
                  <a:srgbClr val="434343"/>
                </a:solidFill>
                <a:latin typeface="Roboto"/>
                <a:ea typeface="Roboto"/>
                <a:cs typeface="Roboto"/>
                <a:sym typeface="Roboto"/>
              </a:rPr>
              <a:t>Social media strategy: strengthen your presence on social media and reach and  engage with communities of people in the social network .</a:t>
            </a:r>
          </a:p>
          <a:p>
            <a:pPr lvl="0" rtl="0">
              <a:spcBef>
                <a:spcPts val="0"/>
              </a:spcBef>
              <a:buNone/>
            </a:pPr>
            <a:r>
              <a:t/>
            </a:r>
            <a:endParaRPr b="1" sz="12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41" name="Shape 341"/>
        <p:cNvGrpSpPr/>
        <p:nvPr/>
      </p:nvGrpSpPr>
      <p:grpSpPr>
        <a:xfrm>
          <a:off x="0" y="0"/>
          <a:ext cx="0" cy="0"/>
          <a:chOff x="0" y="0"/>
          <a:chExt cx="0" cy="0"/>
        </a:xfrm>
      </p:grpSpPr>
      <p:sp>
        <p:nvSpPr>
          <p:cNvPr id="342" name="Shape 342"/>
          <p:cNvSpPr txBox="1"/>
          <p:nvPr>
            <p:ph type="title"/>
          </p:nvPr>
        </p:nvSpPr>
        <p:spPr>
          <a:xfrm>
            <a:off x="768600" y="146300"/>
            <a:ext cx="7606800" cy="1272600"/>
          </a:xfrm>
          <a:prstGeom prst="rect">
            <a:avLst/>
          </a:prstGeom>
        </p:spPr>
        <p:txBody>
          <a:bodyPr anchorCtr="0" anchor="ctr" bIns="91425" lIns="91425" rIns="91425" tIns="91425">
            <a:noAutofit/>
          </a:bodyPr>
          <a:lstStyle/>
          <a:p>
            <a:pPr lvl="0" rtl="0" algn="ctr">
              <a:spcBef>
                <a:spcPts val="0"/>
              </a:spcBef>
              <a:buNone/>
            </a:pPr>
            <a:r>
              <a:rPr lang="en" sz="2400">
                <a:solidFill>
                  <a:srgbClr val="666666"/>
                </a:solidFill>
                <a:latin typeface="Roboto"/>
                <a:ea typeface="Roboto"/>
                <a:cs typeface="Roboto"/>
                <a:sym typeface="Roboto"/>
              </a:rPr>
              <a:t>SUGGESTED MAINTENANCE </a:t>
            </a:r>
            <a:r>
              <a:rPr lang="en" sz="2400">
                <a:solidFill>
                  <a:srgbClr val="666666"/>
                </a:solidFill>
                <a:latin typeface="Roboto"/>
                <a:ea typeface="Roboto"/>
                <a:cs typeface="Roboto"/>
                <a:sym typeface="Roboto"/>
              </a:rPr>
              <a:t> PLAN AND UNIMPLEMENTED UPDATES</a:t>
            </a:r>
          </a:p>
        </p:txBody>
      </p:sp>
      <p:sp>
        <p:nvSpPr>
          <p:cNvPr id="343" name="Shape 343"/>
          <p:cNvSpPr txBox="1"/>
          <p:nvPr>
            <p:ph idx="4294967295" type="body"/>
          </p:nvPr>
        </p:nvSpPr>
        <p:spPr>
          <a:xfrm>
            <a:off x="383850" y="1418900"/>
            <a:ext cx="8376300" cy="3416400"/>
          </a:xfrm>
          <a:prstGeom prst="rect">
            <a:avLst/>
          </a:prstGeom>
        </p:spPr>
        <p:txBody>
          <a:bodyPr anchorCtr="0" anchor="t" bIns="91425" lIns="91425" rIns="91425" tIns="91425">
            <a:noAutofit/>
          </a:bodyPr>
          <a:lstStyle/>
          <a:p>
            <a:pPr lvl="0" rtl="0">
              <a:lnSpc>
                <a:spcPct val="150000"/>
              </a:lnSpc>
              <a:spcBef>
                <a:spcPts val="0"/>
              </a:spcBef>
              <a:buNone/>
            </a:pPr>
            <a:r>
              <a:rPr lang="en" sz="1800">
                <a:solidFill>
                  <a:srgbClr val="434343"/>
                </a:solidFill>
                <a:latin typeface="Roboto"/>
                <a:ea typeface="Roboto"/>
                <a:cs typeface="Roboto"/>
                <a:sym typeface="Roboto"/>
              </a:rPr>
              <a:t>One of the most important qualities of a website is to make sure that it is attractive to new customers and keep the ones that already have. </a:t>
            </a:r>
          </a:p>
          <a:p>
            <a:pPr lvl="0" rtl="0">
              <a:lnSpc>
                <a:spcPct val="150000"/>
              </a:lnSpc>
              <a:spcBef>
                <a:spcPts val="0"/>
              </a:spcBef>
              <a:buNone/>
            </a:pPr>
            <a:r>
              <a:rPr lang="en" sz="1800">
                <a:solidFill>
                  <a:srgbClr val="434343"/>
                </a:solidFill>
                <a:latin typeface="Roboto"/>
                <a:ea typeface="Roboto"/>
                <a:cs typeface="Roboto"/>
                <a:sym typeface="Roboto"/>
              </a:rPr>
              <a:t>An outdated information could impact negatively to the company brand. So keeping a website engaged and optimized is the best option to avoid losing such important investment. </a:t>
            </a:r>
          </a:p>
          <a:p>
            <a:pPr lvl="0">
              <a:lnSpc>
                <a:spcPct val="150000"/>
              </a:lnSpc>
              <a:spcBef>
                <a:spcPts val="0"/>
              </a:spcBef>
              <a:buNone/>
            </a:pPr>
            <a:r>
              <a:rPr lang="en" sz="1800">
                <a:solidFill>
                  <a:srgbClr val="434343"/>
                </a:solidFill>
                <a:latin typeface="Roboto"/>
                <a:ea typeface="Roboto"/>
                <a:cs typeface="Roboto"/>
                <a:sym typeface="Roboto"/>
              </a:rPr>
              <a:t>Our convenient </a:t>
            </a:r>
            <a:r>
              <a:rPr b="1" lang="en" sz="1800">
                <a:solidFill>
                  <a:srgbClr val="434343"/>
                </a:solidFill>
                <a:latin typeface="Roboto"/>
                <a:ea typeface="Roboto"/>
                <a:cs typeface="Roboto"/>
                <a:sym typeface="Roboto"/>
              </a:rPr>
              <a:t>Silver package</a:t>
            </a:r>
            <a:r>
              <a:rPr lang="en" sz="1800">
                <a:solidFill>
                  <a:srgbClr val="434343"/>
                </a:solidFill>
                <a:latin typeface="Roboto"/>
                <a:ea typeface="Roboto"/>
                <a:cs typeface="Roboto"/>
                <a:sym typeface="Roboto"/>
              </a:rPr>
              <a:t> will make sure your site will run safe and uptodate. </a:t>
            </a:r>
          </a:p>
          <a:p>
            <a:pPr lvl="0">
              <a:spcBef>
                <a:spcPts val="0"/>
              </a:spcBef>
              <a:buClr>
                <a:schemeClr val="dk1"/>
              </a:buClr>
              <a:buSzPct val="61111"/>
              <a:buFont typeface="Arial"/>
              <a:buNone/>
            </a:pPr>
            <a:r>
              <a:t/>
            </a:r>
            <a:endParaRPr>
              <a:solidFill>
                <a:srgbClr val="535353"/>
              </a:solidFill>
              <a:latin typeface="Roboto"/>
              <a:ea typeface="Roboto"/>
              <a:cs typeface="Roboto"/>
              <a:sym typeface="Roboto"/>
            </a:endParaRPr>
          </a:p>
          <a:p>
            <a:pPr lvl="0">
              <a:spcBef>
                <a:spcPts val="0"/>
              </a:spcBef>
              <a:buNone/>
            </a:pPr>
            <a:r>
              <a:t/>
            </a:r>
            <a:endParaRPr sz="1450">
              <a:solidFill>
                <a:schemeClr val="dk1"/>
              </a:solidFill>
              <a:highlight>
                <a:srgbClr val="FFFFFF"/>
              </a:highlight>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47" name="Shape 347"/>
        <p:cNvGrpSpPr/>
        <p:nvPr/>
      </p:nvGrpSpPr>
      <p:grpSpPr>
        <a:xfrm>
          <a:off x="0" y="0"/>
          <a:ext cx="0" cy="0"/>
          <a:chOff x="0" y="0"/>
          <a:chExt cx="0" cy="0"/>
        </a:xfrm>
      </p:grpSpPr>
      <p:sp>
        <p:nvSpPr>
          <p:cNvPr id="348" name="Shape 348"/>
          <p:cNvSpPr txBox="1"/>
          <p:nvPr>
            <p:ph type="title"/>
          </p:nvPr>
        </p:nvSpPr>
        <p:spPr>
          <a:xfrm>
            <a:off x="311700" y="408600"/>
            <a:ext cx="8520600" cy="831300"/>
          </a:xfrm>
          <a:prstGeom prst="rect">
            <a:avLst/>
          </a:prstGeom>
        </p:spPr>
        <p:txBody>
          <a:bodyPr anchorCtr="0" anchor="b" bIns="91425" lIns="91425" rIns="91425" tIns="91425">
            <a:noAutofit/>
          </a:bodyPr>
          <a:lstStyle/>
          <a:p>
            <a:pPr lvl="0" rtl="0" algn="ctr">
              <a:spcBef>
                <a:spcPts val="0"/>
              </a:spcBef>
              <a:buNone/>
            </a:pPr>
            <a:r>
              <a:rPr lang="en" sz="2800">
                <a:solidFill>
                  <a:srgbClr val="666666"/>
                </a:solidFill>
                <a:latin typeface="Roboto"/>
                <a:ea typeface="Roboto"/>
                <a:cs typeface="Roboto"/>
                <a:sym typeface="Roboto"/>
              </a:rPr>
              <a:t>SUCCESS</a:t>
            </a:r>
          </a:p>
          <a:p>
            <a:pPr lvl="0" rtl="0">
              <a:spcBef>
                <a:spcPts val="0"/>
              </a:spcBef>
              <a:buNone/>
            </a:pPr>
            <a:r>
              <a:t/>
            </a:r>
            <a:endParaRPr sz="2800">
              <a:solidFill>
                <a:srgbClr val="666666"/>
              </a:solidFill>
              <a:latin typeface="Roboto"/>
              <a:ea typeface="Roboto"/>
              <a:cs typeface="Roboto"/>
              <a:sym typeface="Roboto"/>
            </a:endParaRPr>
          </a:p>
        </p:txBody>
      </p:sp>
      <p:sp>
        <p:nvSpPr>
          <p:cNvPr id="349" name="Shape 349"/>
          <p:cNvSpPr txBox="1"/>
          <p:nvPr>
            <p:ph idx="1" type="body"/>
          </p:nvPr>
        </p:nvSpPr>
        <p:spPr>
          <a:xfrm>
            <a:off x="311700" y="972300"/>
            <a:ext cx="8520600" cy="3687300"/>
          </a:xfrm>
          <a:prstGeom prst="rect">
            <a:avLst/>
          </a:prstGeom>
        </p:spPr>
        <p:txBody>
          <a:bodyPr anchorCtr="0" anchor="t" bIns="91425" lIns="91425" rIns="91425" tIns="91425">
            <a:noAutofit/>
          </a:bodyPr>
          <a:lstStyle/>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A  new branding and color standards</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A modern and stylish look with powerful images </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Site responsive , adapted to mobile devices</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More readable content</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A more friendly user experience</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Clear navigation with fewer options</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Clear Donate button</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Social media presence</a:t>
            </a:r>
          </a:p>
          <a:p>
            <a:pPr indent="-228600" lvl="0" marL="457200">
              <a:lnSpc>
                <a:spcPct val="150000"/>
              </a:lnSpc>
              <a:spcBef>
                <a:spcPts val="0"/>
              </a:spcBef>
              <a:buClr>
                <a:srgbClr val="434343"/>
              </a:buClr>
              <a:buFont typeface="Roboto"/>
            </a:pPr>
            <a:r>
              <a:rPr lang="en">
                <a:solidFill>
                  <a:srgbClr val="434343"/>
                </a:solidFill>
                <a:latin typeface="Roboto"/>
                <a:ea typeface="Roboto"/>
                <a:cs typeface="Roboto"/>
                <a:sym typeface="Roboto"/>
              </a:rPr>
              <a:t>Improved SEO</a:t>
            </a:r>
          </a:p>
          <a:p>
            <a:pPr lvl="0">
              <a:spcBef>
                <a:spcPts val="0"/>
              </a:spcBef>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53" name="Shape 353"/>
        <p:cNvGrpSpPr/>
        <p:nvPr/>
      </p:nvGrpSpPr>
      <p:grpSpPr>
        <a:xfrm>
          <a:off x="0" y="0"/>
          <a:ext cx="0" cy="0"/>
          <a:chOff x="0" y="0"/>
          <a:chExt cx="0" cy="0"/>
        </a:xfrm>
      </p:grpSpPr>
      <p:sp>
        <p:nvSpPr>
          <p:cNvPr id="354" name="Shape 354"/>
          <p:cNvSpPr txBox="1"/>
          <p:nvPr>
            <p:ph type="title"/>
          </p:nvPr>
        </p:nvSpPr>
        <p:spPr>
          <a:xfrm>
            <a:off x="311700" y="466475"/>
            <a:ext cx="8520600" cy="572700"/>
          </a:xfrm>
          <a:prstGeom prst="rect">
            <a:avLst/>
          </a:prstGeom>
        </p:spPr>
        <p:txBody>
          <a:bodyPr anchorCtr="0" anchor="b" bIns="91425" lIns="91425" rIns="91425" tIns="91425">
            <a:noAutofit/>
          </a:bodyPr>
          <a:lstStyle/>
          <a:p>
            <a:pPr lvl="0" rtl="0" algn="ctr">
              <a:spcBef>
                <a:spcPts val="0"/>
              </a:spcBef>
              <a:buNone/>
            </a:pPr>
            <a:r>
              <a:rPr lang="en">
                <a:solidFill>
                  <a:srgbClr val="666666"/>
                </a:solidFill>
                <a:latin typeface="Roboto"/>
                <a:ea typeface="Roboto"/>
                <a:cs typeface="Roboto"/>
                <a:sym typeface="Roboto"/>
              </a:rPr>
              <a:t>CHALLENGES</a:t>
            </a:r>
          </a:p>
        </p:txBody>
      </p:sp>
      <p:sp>
        <p:nvSpPr>
          <p:cNvPr id="355" name="Shape 355"/>
          <p:cNvSpPr txBox="1"/>
          <p:nvPr>
            <p:ph idx="1" type="body"/>
          </p:nvPr>
        </p:nvSpPr>
        <p:spPr>
          <a:xfrm>
            <a:off x="311700" y="1115375"/>
            <a:ext cx="8520600" cy="4080600"/>
          </a:xfrm>
          <a:prstGeom prst="rect">
            <a:avLst/>
          </a:prstGeom>
        </p:spPr>
        <p:txBody>
          <a:bodyPr anchorCtr="0" anchor="t" bIns="91425" lIns="91425" rIns="91425" tIns="91425">
            <a:noAutofit/>
          </a:bodyPr>
          <a:lstStyle/>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Prototyping  and defining , shape , text  and graphics with a more friendly user experience</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A  new branding and color standards definition</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Make sure user experience is consistent within every page</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Adapt top menu and scaling images to serve across multiple screens and platforms.</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Content break down in small chunks  and arranged in a more logical order</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Search of  powerful images to project the right emotions to any visitors</a:t>
            </a:r>
          </a:p>
          <a:p>
            <a:pPr indent="-228600" lvl="0" marL="457200" rtl="0">
              <a:lnSpc>
                <a:spcPct val="150000"/>
              </a:lnSpc>
              <a:spcBef>
                <a:spcPts val="0"/>
              </a:spcBef>
              <a:buClr>
                <a:srgbClr val="434343"/>
              </a:buClr>
              <a:buFont typeface="Roboto"/>
            </a:pPr>
            <a:r>
              <a:rPr lang="en">
                <a:solidFill>
                  <a:srgbClr val="434343"/>
                </a:solidFill>
                <a:latin typeface="Roboto"/>
                <a:ea typeface="Roboto"/>
                <a:cs typeface="Roboto"/>
                <a:sym typeface="Roboto"/>
              </a:rPr>
              <a:t>Integration of  social media feed</a:t>
            </a:r>
          </a:p>
          <a:p>
            <a:pPr lvl="0" rtl="0">
              <a:lnSpc>
                <a:spcPct val="150000"/>
              </a:lnSpc>
              <a:spcBef>
                <a:spcPts val="0"/>
              </a:spcBef>
              <a:buNone/>
            </a:pPr>
            <a:r>
              <a:t/>
            </a:r>
            <a:endParaRPr>
              <a:latin typeface="Roboto"/>
              <a:ea typeface="Roboto"/>
              <a:cs typeface="Roboto"/>
              <a:sym typeface="Roboto"/>
            </a:endParaRPr>
          </a:p>
          <a:p>
            <a:pPr lvl="0" rtl="0">
              <a:spcBef>
                <a:spcPts val="0"/>
              </a:spcBef>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Shape 360"/>
          <p:cNvSpPr txBox="1"/>
          <p:nvPr>
            <p:ph type="title"/>
          </p:nvPr>
        </p:nvSpPr>
        <p:spPr>
          <a:xfrm>
            <a:off x="3006275" y="2219525"/>
            <a:ext cx="5618700" cy="1099200"/>
          </a:xfrm>
          <a:prstGeom prst="rect">
            <a:avLst/>
          </a:prstGeom>
        </p:spPr>
        <p:txBody>
          <a:bodyPr anchorCtr="0" anchor="ctr" bIns="91425" lIns="91425" rIns="91425" tIns="91425">
            <a:noAutofit/>
          </a:bodyPr>
          <a:lstStyle/>
          <a:p>
            <a:pPr lvl="0" rtl="0" algn="r">
              <a:spcBef>
                <a:spcPts val="0"/>
              </a:spcBef>
              <a:buNone/>
            </a:pPr>
            <a:r>
              <a:rPr lang="en">
                <a:solidFill>
                  <a:srgbClr val="666666"/>
                </a:solidFill>
              </a:rPr>
              <a:t>Questions?</a:t>
            </a:r>
          </a:p>
          <a:p>
            <a:pPr lvl="0" rtl="0" algn="ctr">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7" name="Shape 87"/>
        <p:cNvGrpSpPr/>
        <p:nvPr/>
      </p:nvGrpSpPr>
      <p:grpSpPr>
        <a:xfrm>
          <a:off x="0" y="0"/>
          <a:ext cx="0" cy="0"/>
          <a:chOff x="0" y="0"/>
          <a:chExt cx="0" cy="0"/>
        </a:xfrm>
      </p:grpSpPr>
      <p:graphicFrame>
        <p:nvGraphicFramePr>
          <p:cNvPr id="88" name="Shape 88"/>
          <p:cNvGraphicFramePr/>
          <p:nvPr/>
        </p:nvGraphicFramePr>
        <p:xfrm>
          <a:off x="1065150" y="1027087"/>
          <a:ext cx="3000000" cy="3000000"/>
        </p:xfrm>
        <a:graphic>
          <a:graphicData uri="http://schemas.openxmlformats.org/drawingml/2006/table">
            <a:tbl>
              <a:tblPr>
                <a:noFill/>
                <a:tableStyleId>{027BEB45-ABCE-4658-ACBD-2FD335B08562}</a:tableStyleId>
              </a:tblPr>
              <a:tblGrid>
                <a:gridCol w="2726125"/>
                <a:gridCol w="980000"/>
                <a:gridCol w="1653775"/>
                <a:gridCol w="1653775"/>
              </a:tblGrid>
              <a:tr h="915900">
                <a:tc>
                  <a:txBody>
                    <a:bodyPr>
                      <a:noAutofit/>
                    </a:bodyPr>
                    <a:lstStyle/>
                    <a:p>
                      <a:pPr lvl="0" rtl="0" algn="ctr">
                        <a:spcBef>
                          <a:spcPts val="0"/>
                        </a:spcBef>
                        <a:buNone/>
                      </a:pPr>
                      <a:r>
                        <a:rPr lang="en"/>
                        <a:t>CHARITY NAME </a:t>
                      </a:r>
                    </a:p>
                  </a:txBody>
                  <a:tcPr marT="91425" marB="91425" marR="91425" marL="91425">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a:t>Location</a:t>
                      </a:r>
                    </a:p>
                  </a:txBody>
                  <a:tcPr marT="91425" marB="91425" marR="91425" marL="91425">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a:t>OVERALL </a:t>
                      </a:r>
                      <a:r>
                        <a:rPr lang="en"/>
                        <a:t> SCORE</a:t>
                      </a:r>
                    </a:p>
                    <a:p>
                      <a:pPr lvl="0">
                        <a:spcBef>
                          <a:spcPts val="0"/>
                        </a:spcBef>
                        <a:buNone/>
                      </a:pPr>
                      <a:r>
                        <a:t/>
                      </a:r>
                      <a:endParaRPr/>
                    </a:p>
                  </a:txBody>
                  <a:tcPr marT="91425" marB="91425" marR="91425" marL="91425">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solidFill>
                      <a:srgbClr val="CCCCCC"/>
                    </a:solidFill>
                  </a:tcPr>
                </a:tc>
                <a:tc>
                  <a:txBody>
                    <a:bodyPr>
                      <a:noAutofit/>
                    </a:bodyPr>
                    <a:lstStyle/>
                    <a:p>
                      <a:pPr lvl="0" rtl="0" algn="ctr">
                        <a:spcBef>
                          <a:spcPts val="0"/>
                        </a:spcBef>
                        <a:buNone/>
                      </a:pPr>
                      <a:r>
                        <a:rPr lang="en"/>
                        <a:t>FINANCIAL RATING</a:t>
                      </a:r>
                    </a:p>
                  </a:txBody>
                  <a:tcPr marT="91425" marB="91425" marR="91425" marL="91425">
                    <a:lnL cap="flat" cmpd="sng" w="9525">
                      <a:solidFill>
                        <a:srgbClr val="666666"/>
                      </a:solidFill>
                      <a:prstDash val="solid"/>
                      <a:round/>
                      <a:headEnd len="med" w="med" type="none"/>
                      <a:tailEnd len="med" w="med" type="none"/>
                    </a:lnL>
                    <a:lnR cap="flat" cmpd="sng" w="9525">
                      <a:solidFill>
                        <a:srgbClr val="666666"/>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666666"/>
                      </a:solidFill>
                      <a:prstDash val="solid"/>
                      <a:round/>
                      <a:headEnd len="med" w="med" type="none"/>
                      <a:tailEnd len="med" w="med" type="none"/>
                    </a:lnB>
                    <a:solidFill>
                      <a:srgbClr val="CCCCCC"/>
                    </a:solidFill>
                  </a:tcPr>
                </a:tc>
              </a:tr>
              <a:tr h="700025">
                <a:tc>
                  <a:txBody>
                    <a:bodyPr>
                      <a:noAutofit/>
                    </a:bodyPr>
                    <a:lstStyle/>
                    <a:p>
                      <a:pPr lvl="0" rtl="0">
                        <a:spcBef>
                          <a:spcPts val="0"/>
                        </a:spcBef>
                        <a:buNone/>
                      </a:pPr>
                      <a:r>
                        <a:rPr lang="en">
                          <a:latin typeface="Roboto"/>
                          <a:ea typeface="Roboto"/>
                          <a:cs typeface="Roboto"/>
                          <a:sym typeface="Roboto"/>
                        </a:rPr>
                        <a:t>California Police Youth Charities (CA)</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spcBef>
                          <a:spcPts val="0"/>
                        </a:spcBef>
                        <a:buNone/>
                      </a:pPr>
                      <a:r>
                        <a:rPr lang="en">
                          <a:latin typeface="Roboto"/>
                          <a:ea typeface="Roboto"/>
                          <a:cs typeface="Roboto"/>
                          <a:sym typeface="Roboto"/>
                        </a:rPr>
                        <a:t>CA</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spcBef>
                          <a:spcPts val="0"/>
                        </a:spcBef>
                        <a:buNone/>
                      </a:pPr>
                      <a:r>
                        <a:rPr lang="en">
                          <a:latin typeface="Roboto"/>
                          <a:ea typeface="Roboto"/>
                          <a:cs typeface="Roboto"/>
                          <a:sym typeface="Roboto"/>
                        </a:rPr>
                        <a:t>24.35</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spcBef>
                          <a:spcPts val="0"/>
                        </a:spcBef>
                        <a:buNone/>
                      </a:pPr>
                      <a:r>
                        <a:rPr lang="en">
                          <a:latin typeface="Roboto"/>
                          <a:ea typeface="Roboto"/>
                          <a:cs typeface="Roboto"/>
                          <a:sym typeface="Roboto"/>
                        </a:rPr>
                        <a:t>0</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666666"/>
                      </a:solidFill>
                      <a:prstDash val="solid"/>
                      <a:round/>
                      <a:headEnd len="med" w="med" type="none"/>
                      <a:tailEnd len="med" w="med" type="none"/>
                    </a:lnT>
                    <a:lnB cap="flat" cmpd="sng" w="9525">
                      <a:solidFill>
                        <a:srgbClr val="B7B7B7"/>
                      </a:solidFill>
                      <a:prstDash val="solid"/>
                      <a:round/>
                      <a:headEnd len="med" w="med" type="none"/>
                      <a:tailEnd len="med" w="med" type="none"/>
                    </a:lnB>
                  </a:tcPr>
                </a:tc>
              </a:tr>
              <a:tr h="519250">
                <a:tc>
                  <a:txBody>
                    <a:bodyPr>
                      <a:noAutofit/>
                    </a:bodyPr>
                    <a:lstStyle/>
                    <a:p>
                      <a:pPr lvl="0" rtl="0">
                        <a:spcBef>
                          <a:spcPts val="0"/>
                        </a:spcBef>
                        <a:buNone/>
                      </a:pPr>
                      <a:r>
                        <a:rPr lang="en">
                          <a:latin typeface="Roboto"/>
                          <a:ea typeface="Roboto"/>
                          <a:cs typeface="Roboto"/>
                          <a:sym typeface="Roboto"/>
                        </a:rPr>
                        <a:t>A Place Called Home</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c>
                  <a:txBody>
                    <a:bodyPr>
                      <a:noAutofit/>
                    </a:bodyPr>
                    <a:lstStyle/>
                    <a:p>
                      <a:pPr lvl="0" rtl="0" algn="ctr">
                        <a:spcBef>
                          <a:spcPts val="0"/>
                        </a:spcBef>
                        <a:buNone/>
                      </a:pPr>
                      <a:r>
                        <a:rPr lang="en">
                          <a:latin typeface="Roboto"/>
                          <a:ea typeface="Roboto"/>
                          <a:cs typeface="Roboto"/>
                          <a:sym typeface="Roboto"/>
                        </a:rPr>
                        <a:t>CA</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c>
                  <a:txBody>
                    <a:bodyPr>
                      <a:noAutofit/>
                    </a:bodyPr>
                    <a:lstStyle/>
                    <a:p>
                      <a:pPr lvl="0" rtl="0" algn="ctr">
                        <a:spcBef>
                          <a:spcPts val="0"/>
                        </a:spcBef>
                        <a:buNone/>
                      </a:pPr>
                      <a:r>
                        <a:rPr lang="en">
                          <a:latin typeface="Roboto"/>
                          <a:ea typeface="Roboto"/>
                          <a:cs typeface="Roboto"/>
                          <a:sym typeface="Roboto"/>
                        </a:rPr>
                        <a:t>93.03</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c>
                  <a:txBody>
                    <a:bodyPr>
                      <a:noAutofit/>
                    </a:bodyPr>
                    <a:lstStyle/>
                    <a:p>
                      <a:pPr lvl="0" rtl="0" algn="ctr">
                        <a:spcBef>
                          <a:spcPts val="0"/>
                        </a:spcBef>
                        <a:buNone/>
                      </a:pPr>
                      <a:r>
                        <a:rPr lang="en">
                          <a:latin typeface="Roboto"/>
                          <a:ea typeface="Roboto"/>
                          <a:cs typeface="Roboto"/>
                          <a:sym typeface="Roboto"/>
                        </a:rPr>
                        <a:t>90.15</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r>
              <a:tr h="519250">
                <a:tc>
                  <a:txBody>
                    <a:bodyPr>
                      <a:noAutofit/>
                    </a:bodyPr>
                    <a:lstStyle/>
                    <a:p>
                      <a:pPr lvl="0">
                        <a:spcBef>
                          <a:spcPts val="0"/>
                        </a:spcBef>
                        <a:buNone/>
                      </a:pPr>
                      <a:r>
                        <a:rPr lang="en">
                          <a:latin typeface="Roboto"/>
                          <a:ea typeface="Roboto"/>
                          <a:cs typeface="Roboto"/>
                          <a:sym typeface="Roboto"/>
                        </a:rPr>
                        <a:t>Boys and Girls Club </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spcBef>
                          <a:spcPts val="0"/>
                        </a:spcBef>
                        <a:buNone/>
                      </a:pPr>
                      <a:r>
                        <a:rPr lang="en">
                          <a:latin typeface="Roboto"/>
                          <a:ea typeface="Roboto"/>
                          <a:cs typeface="Roboto"/>
                          <a:sym typeface="Roboto"/>
                        </a:rPr>
                        <a:t>CA</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algn="ctr">
                        <a:spcBef>
                          <a:spcPts val="0"/>
                        </a:spcBef>
                        <a:buNone/>
                      </a:pPr>
                      <a:r>
                        <a:rPr lang="en">
                          <a:latin typeface="Roboto"/>
                          <a:ea typeface="Roboto"/>
                          <a:cs typeface="Roboto"/>
                          <a:sym typeface="Roboto"/>
                        </a:rPr>
                        <a:t>92.34</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spcBef>
                          <a:spcPts val="0"/>
                        </a:spcBef>
                        <a:buNone/>
                      </a:pPr>
                      <a:r>
                        <a:rPr lang="en">
                          <a:latin typeface="Roboto"/>
                          <a:ea typeface="Roboto"/>
                          <a:cs typeface="Roboto"/>
                          <a:sym typeface="Roboto"/>
                        </a:rPr>
                        <a:t>89.17</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r>
              <a:tr h="519250">
                <a:tc>
                  <a:txBody>
                    <a:bodyPr>
                      <a:noAutofit/>
                    </a:bodyPr>
                    <a:lstStyle/>
                    <a:p>
                      <a:pPr lvl="0">
                        <a:spcBef>
                          <a:spcPts val="0"/>
                        </a:spcBef>
                        <a:buNone/>
                      </a:pPr>
                      <a:r>
                        <a:rPr lang="en">
                          <a:latin typeface="Roboto"/>
                          <a:ea typeface="Roboto"/>
                          <a:cs typeface="Roboto"/>
                          <a:sym typeface="Roboto"/>
                        </a:rPr>
                        <a:t>CASA of Los Angeles</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c>
                  <a:txBody>
                    <a:bodyPr>
                      <a:noAutofit/>
                    </a:bodyPr>
                    <a:lstStyle/>
                    <a:p>
                      <a:pPr lvl="0" rtl="0" algn="ctr">
                        <a:spcBef>
                          <a:spcPts val="0"/>
                        </a:spcBef>
                        <a:buNone/>
                      </a:pPr>
                      <a:r>
                        <a:rPr lang="en">
                          <a:latin typeface="Roboto"/>
                          <a:ea typeface="Roboto"/>
                          <a:cs typeface="Roboto"/>
                          <a:sym typeface="Roboto"/>
                        </a:rPr>
                        <a:t>CA</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c>
                  <a:txBody>
                    <a:bodyPr>
                      <a:noAutofit/>
                    </a:bodyPr>
                    <a:lstStyle/>
                    <a:p>
                      <a:pPr lvl="0" algn="ctr">
                        <a:spcBef>
                          <a:spcPts val="0"/>
                        </a:spcBef>
                        <a:buNone/>
                      </a:pPr>
                      <a:r>
                        <a:rPr lang="en">
                          <a:latin typeface="Roboto"/>
                          <a:ea typeface="Roboto"/>
                          <a:cs typeface="Roboto"/>
                          <a:sym typeface="Roboto"/>
                        </a:rPr>
                        <a:t>  81.19</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c>
                  <a:txBody>
                    <a:bodyPr>
                      <a:noAutofit/>
                    </a:bodyPr>
                    <a:lstStyle/>
                    <a:p>
                      <a:pPr lvl="0" rtl="0" algn="ctr">
                        <a:spcBef>
                          <a:spcPts val="0"/>
                        </a:spcBef>
                        <a:buNone/>
                      </a:pPr>
                      <a:r>
                        <a:rPr lang="en">
                          <a:latin typeface="Roboto"/>
                          <a:ea typeface="Roboto"/>
                          <a:cs typeface="Roboto"/>
                          <a:sym typeface="Roboto"/>
                        </a:rPr>
                        <a:t>73.71</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r>
              <a:tr h="618900">
                <a:tc>
                  <a:txBody>
                    <a:bodyPr>
                      <a:noAutofit/>
                    </a:bodyPr>
                    <a:lstStyle/>
                    <a:p>
                      <a:pPr lvl="0" rtl="0">
                        <a:lnSpc>
                          <a:spcPct val="115000"/>
                        </a:lnSpc>
                        <a:spcBef>
                          <a:spcPts val="400"/>
                        </a:spcBef>
                        <a:spcAft>
                          <a:spcPts val="200"/>
                        </a:spcAft>
                        <a:buNone/>
                      </a:pPr>
                      <a:r>
                        <a:rPr lang="en">
                          <a:solidFill>
                            <a:srgbClr val="333333"/>
                          </a:solidFill>
                          <a:latin typeface="Roboto"/>
                          <a:ea typeface="Roboto"/>
                          <a:cs typeface="Roboto"/>
                          <a:sym typeface="Roboto"/>
                        </a:rPr>
                        <a:t>Make  A Wish Foundation </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c>
                  <a:txBody>
                    <a:bodyPr>
                      <a:noAutofit/>
                    </a:bodyPr>
                    <a:lstStyle/>
                    <a:p>
                      <a:pPr lvl="0" rtl="0" algn="ctr">
                        <a:spcBef>
                          <a:spcPts val="0"/>
                        </a:spcBef>
                        <a:buNone/>
                      </a:pPr>
                      <a:r>
                        <a:rPr lang="en">
                          <a:latin typeface="Roboto"/>
                          <a:ea typeface="Roboto"/>
                          <a:cs typeface="Roboto"/>
                          <a:sym typeface="Roboto"/>
                        </a:rPr>
                        <a:t>CA</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c>
                  <a:txBody>
                    <a:bodyPr>
                      <a:noAutofit/>
                    </a:bodyPr>
                    <a:lstStyle/>
                    <a:p>
                      <a:pPr lvl="0" rtl="0" algn="ctr">
                        <a:spcBef>
                          <a:spcPts val="0"/>
                        </a:spcBef>
                        <a:buNone/>
                      </a:pPr>
                      <a:r>
                        <a:rPr lang="en">
                          <a:latin typeface="Roboto"/>
                          <a:ea typeface="Roboto"/>
                          <a:cs typeface="Roboto"/>
                          <a:sym typeface="Roboto"/>
                        </a:rPr>
                        <a:t>  92.35</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c>
                  <a:txBody>
                    <a:bodyPr>
                      <a:noAutofit/>
                    </a:bodyPr>
                    <a:lstStyle/>
                    <a:p>
                      <a:pPr lvl="0" rtl="0" algn="ctr">
                        <a:spcBef>
                          <a:spcPts val="0"/>
                        </a:spcBef>
                        <a:buNone/>
                      </a:pPr>
                      <a:r>
                        <a:rPr lang="en">
                          <a:latin typeface="Roboto"/>
                          <a:ea typeface="Roboto"/>
                          <a:cs typeface="Roboto"/>
                          <a:sym typeface="Roboto"/>
                        </a:rPr>
                        <a:t>89.61</a:t>
                      </a:r>
                    </a:p>
                  </a:txBody>
                  <a:tcPr marT="91425" marB="91425" marR="91425" marL="91425">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r>
            </a:tbl>
          </a:graphicData>
        </a:graphic>
      </p:graphicFrame>
      <p:sp>
        <p:nvSpPr>
          <p:cNvPr id="89" name="Shape 89"/>
          <p:cNvSpPr txBox="1"/>
          <p:nvPr/>
        </p:nvSpPr>
        <p:spPr>
          <a:xfrm>
            <a:off x="1273650" y="255475"/>
            <a:ext cx="6596700" cy="696900"/>
          </a:xfrm>
          <a:prstGeom prst="rect">
            <a:avLst/>
          </a:prstGeom>
          <a:noFill/>
          <a:ln>
            <a:noFill/>
          </a:ln>
        </p:spPr>
        <p:txBody>
          <a:bodyPr anchorCtr="0" anchor="t" bIns="91425" lIns="91425" rIns="91425" tIns="91425">
            <a:noAutofit/>
          </a:bodyPr>
          <a:lstStyle/>
          <a:p>
            <a:pPr lvl="0" algn="ctr">
              <a:spcBef>
                <a:spcPts val="0"/>
              </a:spcBef>
              <a:buNone/>
            </a:pPr>
            <a:r>
              <a:rPr lang="en" sz="2800">
                <a:solidFill>
                  <a:srgbClr val="666666"/>
                </a:solidFill>
                <a:latin typeface="Roboto"/>
                <a:ea typeface="Roboto"/>
                <a:cs typeface="Roboto"/>
                <a:sym typeface="Roboto"/>
              </a:rPr>
              <a:t>MARKET ANALYSIS/COMPARABLES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3" name="Shape 93"/>
        <p:cNvGrpSpPr/>
        <p:nvPr/>
      </p:nvGrpSpPr>
      <p:grpSpPr>
        <a:xfrm>
          <a:off x="0" y="0"/>
          <a:ext cx="0" cy="0"/>
          <a:chOff x="0" y="0"/>
          <a:chExt cx="0" cy="0"/>
        </a:xfrm>
      </p:grpSpPr>
      <p:sp>
        <p:nvSpPr>
          <p:cNvPr id="94" name="Shape 94"/>
          <p:cNvSpPr txBox="1"/>
          <p:nvPr>
            <p:ph type="title"/>
          </p:nvPr>
        </p:nvSpPr>
        <p:spPr>
          <a:xfrm>
            <a:off x="311700" y="369300"/>
            <a:ext cx="8520600" cy="493500"/>
          </a:xfrm>
          <a:prstGeom prst="rect">
            <a:avLst/>
          </a:prstGeom>
        </p:spPr>
        <p:txBody>
          <a:bodyPr anchorCtr="0" anchor="b" bIns="91425" lIns="91425" rIns="91425" tIns="91425">
            <a:noAutofit/>
          </a:bodyPr>
          <a:lstStyle/>
          <a:p>
            <a:pPr lvl="0" algn="ctr">
              <a:spcBef>
                <a:spcPts val="0"/>
              </a:spcBef>
              <a:buNone/>
            </a:pPr>
            <a:r>
              <a:rPr lang="en">
                <a:solidFill>
                  <a:srgbClr val="666666"/>
                </a:solidFill>
                <a:latin typeface="Roboto"/>
                <a:ea typeface="Roboto"/>
                <a:cs typeface="Roboto"/>
                <a:sym typeface="Roboto"/>
              </a:rPr>
              <a:t>CPYC SYNOPSIS</a:t>
            </a:r>
          </a:p>
        </p:txBody>
      </p:sp>
      <p:sp>
        <p:nvSpPr>
          <p:cNvPr id="95" name="Shape 95"/>
          <p:cNvSpPr txBox="1"/>
          <p:nvPr/>
        </p:nvSpPr>
        <p:spPr>
          <a:xfrm>
            <a:off x="490850" y="1827375"/>
            <a:ext cx="3000000" cy="3000000"/>
          </a:xfrm>
          <a:prstGeom prst="rect">
            <a:avLst/>
          </a:prstGeom>
          <a:noFill/>
          <a:ln>
            <a:noFill/>
          </a:ln>
        </p:spPr>
        <p:txBody>
          <a:bodyPr anchorCtr="0" anchor="ctr" bIns="91425" lIns="91425" rIns="91425" tIns="91425">
            <a:noAutofit/>
          </a:bodyPr>
          <a:lstStyle/>
          <a:p>
            <a:pPr lvl="0" rtl="0">
              <a:lnSpc>
                <a:spcPct val="150000"/>
              </a:lnSpc>
              <a:spcBef>
                <a:spcPts val="0"/>
              </a:spcBef>
              <a:spcAft>
                <a:spcPts val="1600"/>
              </a:spcAft>
              <a:buNone/>
            </a:pPr>
            <a:r>
              <a:t/>
            </a:r>
            <a:endParaRPr sz="1800">
              <a:solidFill>
                <a:schemeClr val="dk2"/>
              </a:solidFill>
              <a:latin typeface="Roboto"/>
              <a:ea typeface="Roboto"/>
              <a:cs typeface="Roboto"/>
              <a:sym typeface="Roboto"/>
            </a:endParaRPr>
          </a:p>
        </p:txBody>
      </p:sp>
      <p:graphicFrame>
        <p:nvGraphicFramePr>
          <p:cNvPr id="96" name="Shape 96"/>
          <p:cNvGraphicFramePr/>
          <p:nvPr/>
        </p:nvGraphicFramePr>
        <p:xfrm>
          <a:off x="1318300" y="1214784"/>
          <a:ext cx="3000000" cy="3000000"/>
        </p:xfrm>
        <a:graphic>
          <a:graphicData uri="http://schemas.openxmlformats.org/drawingml/2006/table">
            <a:tbl>
              <a:tblPr>
                <a:noFill/>
                <a:tableStyleId>{027BEB45-ABCE-4658-ACBD-2FD335B08562}</a:tableStyleId>
              </a:tblPr>
              <a:tblGrid>
                <a:gridCol w="3969875"/>
                <a:gridCol w="2613725"/>
              </a:tblGrid>
              <a:tr h="374550">
                <a:tc>
                  <a:txBody>
                    <a:bodyPr>
                      <a:noAutofit/>
                    </a:bodyPr>
                    <a:lstStyle/>
                    <a:p>
                      <a:pPr lvl="0" algn="l">
                        <a:spcBef>
                          <a:spcPts val="0"/>
                        </a:spcBef>
                        <a:buNone/>
                      </a:pPr>
                      <a:r>
                        <a:rPr b="1" lang="en">
                          <a:latin typeface="Roboto"/>
                          <a:ea typeface="Roboto"/>
                          <a:cs typeface="Roboto"/>
                          <a:sym typeface="Roboto"/>
                        </a:rPr>
                        <a:t>REVENUE </a:t>
                      </a:r>
                    </a:p>
                  </a:txBody>
                  <a:tcPr marT="91425" marB="91425" marR="91425" marL="91425">
                    <a:lnL cap="flat" cmpd="sng" w="9525">
                      <a:solidFill>
                        <a:srgbClr val="434343"/>
                      </a:solidFill>
                      <a:prstDash val="solid"/>
                      <a:round/>
                      <a:headEnd len="med" w="med" type="none"/>
                      <a:tailEnd len="med" w="med" type="none"/>
                    </a:lnL>
                    <a:lnR cap="flat" cmpd="sng" w="9525">
                      <a:solidFill>
                        <a:srgbClr val="434343"/>
                      </a:solidFill>
                      <a:prstDash val="solid"/>
                      <a:round/>
                      <a:headEnd len="med" w="med" type="none"/>
                      <a:tailEnd len="med" w="med" type="none"/>
                    </a:lnR>
                    <a:lnT cap="flat" cmpd="sng" w="9525">
                      <a:solidFill>
                        <a:srgbClr val="434343"/>
                      </a:solidFill>
                      <a:prstDash val="solid"/>
                      <a:round/>
                      <a:headEnd len="med" w="med" type="none"/>
                      <a:tailEnd len="med" w="med" type="none"/>
                    </a:lnT>
                    <a:lnB cap="flat" cmpd="sng" w="9525">
                      <a:solidFill>
                        <a:srgbClr val="434343"/>
                      </a:solidFill>
                      <a:prstDash val="solid"/>
                      <a:round/>
                      <a:headEnd len="med" w="med" type="none"/>
                      <a:tailEnd len="med" w="med" type="none"/>
                    </a:lnB>
                    <a:solidFill>
                      <a:srgbClr val="B7B7B7"/>
                    </a:solidFill>
                  </a:tcPr>
                </a:tc>
                <a:tc>
                  <a:txBody>
                    <a:bodyPr>
                      <a:noAutofit/>
                    </a:bodyPr>
                    <a:lstStyle/>
                    <a:p>
                      <a:pPr lvl="0">
                        <a:spcBef>
                          <a:spcPts val="0"/>
                        </a:spcBef>
                        <a:buNone/>
                      </a:pPr>
                      <a:r>
                        <a:rPr b="1" lang="en">
                          <a:latin typeface="Roboto"/>
                          <a:ea typeface="Roboto"/>
                          <a:cs typeface="Roboto"/>
                          <a:sym typeface="Roboto"/>
                        </a:rPr>
                        <a:t>AMOUNT</a:t>
                      </a:r>
                    </a:p>
                  </a:txBody>
                  <a:tcPr marT="91425" marB="91425" marR="91425" marL="91425">
                    <a:lnL cap="flat" cmpd="sng" w="9525">
                      <a:solidFill>
                        <a:srgbClr val="434343"/>
                      </a:solidFill>
                      <a:prstDash val="solid"/>
                      <a:round/>
                      <a:headEnd len="med" w="med" type="none"/>
                      <a:tailEnd len="med" w="med" type="none"/>
                    </a:lnL>
                    <a:lnR cap="flat" cmpd="sng" w="9525">
                      <a:solidFill>
                        <a:srgbClr val="434343"/>
                      </a:solidFill>
                      <a:prstDash val="solid"/>
                      <a:round/>
                      <a:headEnd len="med" w="med" type="none"/>
                      <a:tailEnd len="med" w="med" type="none"/>
                    </a:lnR>
                    <a:lnT cap="flat" cmpd="sng" w="9525">
                      <a:solidFill>
                        <a:srgbClr val="434343"/>
                      </a:solidFill>
                      <a:prstDash val="solid"/>
                      <a:round/>
                      <a:headEnd len="med" w="med" type="none"/>
                      <a:tailEnd len="med" w="med" type="none"/>
                    </a:lnT>
                    <a:lnB cap="flat" cmpd="sng" w="9525">
                      <a:solidFill>
                        <a:srgbClr val="434343"/>
                      </a:solidFill>
                      <a:prstDash val="solid"/>
                      <a:round/>
                      <a:headEnd len="med" w="med" type="none"/>
                      <a:tailEnd len="med" w="med" type="none"/>
                    </a:lnB>
                    <a:solidFill>
                      <a:srgbClr val="B7B7B7"/>
                    </a:solidFill>
                  </a:tcPr>
                </a:tc>
              </a:tr>
              <a:tr h="410925">
                <a:tc>
                  <a:txBody>
                    <a:bodyPr>
                      <a:noAutofit/>
                    </a:bodyPr>
                    <a:lstStyle/>
                    <a:p>
                      <a:pPr lvl="0" rtl="0">
                        <a:spcBef>
                          <a:spcPts val="0"/>
                        </a:spcBef>
                        <a:buNone/>
                      </a:pPr>
                      <a:r>
                        <a:rPr lang="en">
                          <a:latin typeface="Roboto"/>
                          <a:ea typeface="Roboto"/>
                          <a:cs typeface="Roboto"/>
                          <a:sym typeface="Roboto"/>
                        </a:rPr>
                        <a:t>Total Contributions</a:t>
                      </a:r>
                    </a:p>
                  </a:txBody>
                  <a:tcPr marT="91425" marB="91425" marR="91425" marL="91425">
                    <a:lnT cap="flat" cmpd="sng" w="9525">
                      <a:solidFill>
                        <a:srgbClr val="434343"/>
                      </a:solidFill>
                      <a:prstDash val="solid"/>
                      <a:round/>
                      <a:headEnd len="med" w="med" type="none"/>
                      <a:tailEnd len="med" w="med" type="none"/>
                    </a:lnT>
                  </a:tcPr>
                </a:tc>
                <a:tc>
                  <a:txBody>
                    <a:bodyPr>
                      <a:noAutofit/>
                    </a:bodyPr>
                    <a:lstStyle/>
                    <a:p>
                      <a:pPr lvl="0" rtl="0">
                        <a:lnSpc>
                          <a:spcPct val="115000"/>
                        </a:lnSpc>
                        <a:spcBef>
                          <a:spcPts val="0"/>
                        </a:spcBef>
                        <a:buNone/>
                      </a:pPr>
                      <a:r>
                        <a:rPr lang="en">
                          <a:latin typeface="Roboto"/>
                          <a:ea typeface="Roboto"/>
                          <a:cs typeface="Roboto"/>
                          <a:sym typeface="Roboto"/>
                        </a:rPr>
                        <a:t>$1,444,343</a:t>
                      </a:r>
                    </a:p>
                  </a:txBody>
                  <a:tcPr marT="91425" marB="91425" marR="91425" marL="91425">
                    <a:lnT cap="flat" cmpd="sng" w="9525">
                      <a:solidFill>
                        <a:srgbClr val="434343"/>
                      </a:solidFill>
                      <a:prstDash val="solid"/>
                      <a:round/>
                      <a:headEnd len="med" w="med" type="none"/>
                      <a:tailEnd len="med" w="med" type="none"/>
                    </a:lnT>
                  </a:tcPr>
                </a:tc>
              </a:tr>
              <a:tr h="410925">
                <a:tc>
                  <a:txBody>
                    <a:bodyPr>
                      <a:noAutofit/>
                    </a:bodyPr>
                    <a:lstStyle/>
                    <a:p>
                      <a:pPr lvl="0" rtl="0">
                        <a:spcBef>
                          <a:spcPts val="0"/>
                        </a:spcBef>
                        <a:buNone/>
                      </a:pPr>
                      <a:r>
                        <a:rPr lang="en">
                          <a:latin typeface="Roboto"/>
                          <a:ea typeface="Roboto"/>
                          <a:cs typeface="Roboto"/>
                          <a:sym typeface="Roboto"/>
                        </a:rPr>
                        <a:t>Total primary revenue</a:t>
                      </a:r>
                    </a:p>
                  </a:txBody>
                  <a:tcPr marT="91425" marB="91425" marR="91425" marL="91425"/>
                </a:tc>
                <a:tc>
                  <a:txBody>
                    <a:bodyPr>
                      <a:noAutofit/>
                    </a:bodyPr>
                    <a:lstStyle/>
                    <a:p>
                      <a:pPr lvl="0" rtl="0">
                        <a:lnSpc>
                          <a:spcPct val="115000"/>
                        </a:lnSpc>
                        <a:spcBef>
                          <a:spcPts val="0"/>
                        </a:spcBef>
                        <a:buNone/>
                      </a:pPr>
                      <a:r>
                        <a:rPr lang="en">
                          <a:latin typeface="Roboto"/>
                          <a:ea typeface="Roboto"/>
                          <a:cs typeface="Roboto"/>
                          <a:sym typeface="Roboto"/>
                        </a:rPr>
                        <a:t>$1,444,343</a:t>
                      </a:r>
                    </a:p>
                  </a:txBody>
                  <a:tcPr marT="91425" marB="91425" marR="91425" marL="91425"/>
                </a:tc>
              </a:tr>
              <a:tr h="410925">
                <a:tc>
                  <a:txBody>
                    <a:bodyPr>
                      <a:noAutofit/>
                    </a:bodyPr>
                    <a:lstStyle/>
                    <a:p>
                      <a:pPr lvl="0" rtl="0">
                        <a:spcBef>
                          <a:spcPts val="0"/>
                        </a:spcBef>
                        <a:buNone/>
                      </a:pPr>
                      <a:r>
                        <a:rPr lang="en">
                          <a:latin typeface="Roboto"/>
                          <a:ea typeface="Roboto"/>
                          <a:cs typeface="Roboto"/>
                          <a:sym typeface="Roboto"/>
                        </a:rPr>
                        <a:t>other Revenue</a:t>
                      </a:r>
                    </a:p>
                  </a:txBody>
                  <a:tcPr marT="91425" marB="91425" marR="91425" marL="91425"/>
                </a:tc>
                <a:tc>
                  <a:txBody>
                    <a:bodyPr>
                      <a:noAutofit/>
                    </a:bodyPr>
                    <a:lstStyle/>
                    <a:p>
                      <a:pPr lvl="0" rtl="0">
                        <a:lnSpc>
                          <a:spcPct val="115000"/>
                        </a:lnSpc>
                        <a:spcBef>
                          <a:spcPts val="0"/>
                        </a:spcBef>
                        <a:buNone/>
                      </a:pPr>
                      <a:r>
                        <a:rPr lang="en">
                          <a:latin typeface="Roboto"/>
                          <a:ea typeface="Roboto"/>
                          <a:cs typeface="Roboto"/>
                          <a:sym typeface="Roboto"/>
                        </a:rPr>
                        <a:t>$118</a:t>
                      </a:r>
                    </a:p>
                  </a:txBody>
                  <a:tcPr marT="91425" marB="91425" marR="91425" marL="91425"/>
                </a:tc>
              </a:tr>
              <a:tr h="410925">
                <a:tc>
                  <a:txBody>
                    <a:bodyPr>
                      <a:noAutofit/>
                    </a:bodyPr>
                    <a:lstStyle/>
                    <a:p>
                      <a:pPr lvl="0" rtl="0">
                        <a:spcBef>
                          <a:spcPts val="0"/>
                        </a:spcBef>
                        <a:buNone/>
                      </a:pPr>
                      <a:r>
                        <a:rPr lang="en">
                          <a:latin typeface="Roboto"/>
                          <a:ea typeface="Roboto"/>
                          <a:cs typeface="Roboto"/>
                          <a:sym typeface="Roboto"/>
                        </a:rPr>
                        <a:t>TOTAL REVENUE</a:t>
                      </a:r>
                    </a:p>
                  </a:txBody>
                  <a:tcPr marT="91425" marB="91425" marR="91425" marL="91425">
                    <a:lnB cap="flat" cmpd="sng" w="9525">
                      <a:solidFill>
                        <a:srgbClr val="434343"/>
                      </a:solidFill>
                      <a:prstDash val="solid"/>
                      <a:round/>
                      <a:headEnd len="med" w="med" type="none"/>
                      <a:tailEnd len="med" w="med" type="none"/>
                    </a:lnB>
                  </a:tcPr>
                </a:tc>
                <a:tc>
                  <a:txBody>
                    <a:bodyPr>
                      <a:noAutofit/>
                    </a:bodyPr>
                    <a:lstStyle/>
                    <a:p>
                      <a:pPr lvl="0" rtl="0">
                        <a:lnSpc>
                          <a:spcPct val="115000"/>
                        </a:lnSpc>
                        <a:spcBef>
                          <a:spcPts val="0"/>
                        </a:spcBef>
                        <a:buNone/>
                      </a:pPr>
                      <a:r>
                        <a:rPr lang="en">
                          <a:latin typeface="Roboto"/>
                          <a:ea typeface="Roboto"/>
                          <a:cs typeface="Roboto"/>
                          <a:sym typeface="Roboto"/>
                        </a:rPr>
                        <a:t>$1,444,461</a:t>
                      </a:r>
                    </a:p>
                  </a:txBody>
                  <a:tcPr marT="91425" marB="91425" marR="91425" marL="91425">
                    <a:lnB cap="flat" cmpd="sng" w="9525">
                      <a:solidFill>
                        <a:srgbClr val="434343"/>
                      </a:solidFill>
                      <a:prstDash val="solid"/>
                      <a:round/>
                      <a:headEnd len="med" w="med" type="none"/>
                      <a:tailEnd len="med" w="med" type="none"/>
                    </a:lnB>
                  </a:tcPr>
                </a:tc>
              </a:tr>
              <a:tr h="374550">
                <a:tc>
                  <a:txBody>
                    <a:bodyPr>
                      <a:noAutofit/>
                    </a:bodyPr>
                    <a:lstStyle/>
                    <a:p>
                      <a:pPr lvl="0" rtl="0">
                        <a:spcBef>
                          <a:spcPts val="0"/>
                        </a:spcBef>
                        <a:buNone/>
                      </a:pPr>
                      <a:r>
                        <a:rPr b="1" lang="en">
                          <a:latin typeface="Roboto"/>
                          <a:ea typeface="Roboto"/>
                          <a:cs typeface="Roboto"/>
                          <a:sym typeface="Roboto"/>
                        </a:rPr>
                        <a:t>EXPENSES</a:t>
                      </a:r>
                    </a:p>
                  </a:txBody>
                  <a:tcPr marT="91425" marB="91425" marR="91425" marL="91425">
                    <a:lnL cap="flat" cmpd="sng" w="9525">
                      <a:solidFill>
                        <a:srgbClr val="434343"/>
                      </a:solidFill>
                      <a:prstDash val="solid"/>
                      <a:round/>
                      <a:headEnd len="med" w="med" type="none"/>
                      <a:tailEnd len="med" w="med" type="none"/>
                    </a:lnL>
                    <a:lnR cap="flat" cmpd="sng" w="9525">
                      <a:solidFill>
                        <a:srgbClr val="434343"/>
                      </a:solidFill>
                      <a:prstDash val="solid"/>
                      <a:round/>
                      <a:headEnd len="med" w="med" type="none"/>
                      <a:tailEnd len="med" w="med" type="none"/>
                    </a:lnR>
                    <a:lnT cap="flat" cmpd="sng" w="9525">
                      <a:solidFill>
                        <a:srgbClr val="434343"/>
                      </a:solidFill>
                      <a:prstDash val="solid"/>
                      <a:round/>
                      <a:headEnd len="med" w="med" type="none"/>
                      <a:tailEnd len="med" w="med" type="none"/>
                    </a:lnT>
                    <a:lnB cap="flat" cmpd="sng" w="9525">
                      <a:solidFill>
                        <a:srgbClr val="434343"/>
                      </a:solidFill>
                      <a:prstDash val="solid"/>
                      <a:round/>
                      <a:headEnd len="med" w="med" type="none"/>
                      <a:tailEnd len="med" w="med" type="none"/>
                    </a:lnB>
                    <a:solidFill>
                      <a:srgbClr val="B7B7B7"/>
                    </a:solidFill>
                  </a:tcPr>
                </a:tc>
                <a:tc>
                  <a:txBody>
                    <a:bodyPr>
                      <a:noAutofit/>
                    </a:bodyPr>
                    <a:lstStyle/>
                    <a:p>
                      <a:pPr lvl="0" rtl="0">
                        <a:spcBef>
                          <a:spcPts val="0"/>
                        </a:spcBef>
                        <a:buNone/>
                      </a:pPr>
                      <a:r>
                        <a:rPr b="1" lang="en">
                          <a:latin typeface="Roboto"/>
                          <a:ea typeface="Roboto"/>
                          <a:cs typeface="Roboto"/>
                          <a:sym typeface="Roboto"/>
                        </a:rPr>
                        <a:t>AMOUNT</a:t>
                      </a:r>
                    </a:p>
                  </a:txBody>
                  <a:tcPr marT="91425" marB="91425" marR="91425" marL="91425">
                    <a:lnL cap="flat" cmpd="sng" w="9525">
                      <a:solidFill>
                        <a:srgbClr val="434343"/>
                      </a:solidFill>
                      <a:prstDash val="solid"/>
                      <a:round/>
                      <a:headEnd len="med" w="med" type="none"/>
                      <a:tailEnd len="med" w="med" type="none"/>
                    </a:lnL>
                    <a:lnR cap="flat" cmpd="sng" w="9525">
                      <a:solidFill>
                        <a:srgbClr val="434343"/>
                      </a:solidFill>
                      <a:prstDash val="solid"/>
                      <a:round/>
                      <a:headEnd len="med" w="med" type="none"/>
                      <a:tailEnd len="med" w="med" type="none"/>
                    </a:lnR>
                    <a:lnT cap="flat" cmpd="sng" w="9525">
                      <a:solidFill>
                        <a:srgbClr val="434343"/>
                      </a:solidFill>
                      <a:prstDash val="solid"/>
                      <a:round/>
                      <a:headEnd len="med" w="med" type="none"/>
                      <a:tailEnd len="med" w="med" type="none"/>
                    </a:lnT>
                    <a:lnB cap="flat" cmpd="sng" w="9525">
                      <a:solidFill>
                        <a:srgbClr val="434343"/>
                      </a:solidFill>
                      <a:prstDash val="solid"/>
                      <a:round/>
                      <a:headEnd len="med" w="med" type="none"/>
                      <a:tailEnd len="med" w="med" type="none"/>
                    </a:lnB>
                    <a:solidFill>
                      <a:srgbClr val="B7B7B7"/>
                    </a:solidFill>
                  </a:tcPr>
                </a:tc>
              </a:tr>
              <a:tr h="410925">
                <a:tc>
                  <a:txBody>
                    <a:bodyPr>
                      <a:noAutofit/>
                    </a:bodyPr>
                    <a:lstStyle/>
                    <a:p>
                      <a:pPr lvl="0" rtl="0">
                        <a:spcBef>
                          <a:spcPts val="0"/>
                        </a:spcBef>
                        <a:buNone/>
                      </a:pPr>
                      <a:r>
                        <a:rPr lang="en">
                          <a:latin typeface="Roboto"/>
                          <a:ea typeface="Roboto"/>
                          <a:cs typeface="Roboto"/>
                          <a:sym typeface="Roboto"/>
                        </a:rPr>
                        <a:t>Program Expenses</a:t>
                      </a:r>
                    </a:p>
                  </a:txBody>
                  <a:tcPr marT="91425" marB="91425" marR="91425" marL="91425">
                    <a:lnT cap="flat" cmpd="sng" w="9525">
                      <a:solidFill>
                        <a:srgbClr val="434343"/>
                      </a:solidFill>
                      <a:prstDash val="solid"/>
                      <a:round/>
                      <a:headEnd len="med" w="med" type="none"/>
                      <a:tailEnd len="med" w="med" type="none"/>
                    </a:lnT>
                  </a:tcPr>
                </a:tc>
                <a:tc>
                  <a:txBody>
                    <a:bodyPr>
                      <a:noAutofit/>
                    </a:bodyPr>
                    <a:lstStyle/>
                    <a:p>
                      <a:pPr lvl="0" rtl="0">
                        <a:lnSpc>
                          <a:spcPct val="115000"/>
                        </a:lnSpc>
                        <a:spcBef>
                          <a:spcPts val="0"/>
                        </a:spcBef>
                        <a:buNone/>
                      </a:pPr>
                      <a:r>
                        <a:rPr lang="en">
                          <a:latin typeface="Roboto"/>
                          <a:ea typeface="Roboto"/>
                          <a:cs typeface="Roboto"/>
                          <a:sym typeface="Roboto"/>
                        </a:rPr>
                        <a:t>$251,271</a:t>
                      </a:r>
                    </a:p>
                  </a:txBody>
                  <a:tcPr marT="91425" marB="91425" marR="91425" marL="91425">
                    <a:lnT cap="flat" cmpd="sng" w="9525">
                      <a:solidFill>
                        <a:srgbClr val="434343"/>
                      </a:solidFill>
                      <a:prstDash val="solid"/>
                      <a:round/>
                      <a:headEnd len="med" w="med" type="none"/>
                      <a:tailEnd len="med" w="med" type="none"/>
                    </a:lnT>
                  </a:tcPr>
                </a:tc>
              </a:tr>
              <a:tr h="410925">
                <a:tc>
                  <a:txBody>
                    <a:bodyPr>
                      <a:noAutofit/>
                    </a:bodyPr>
                    <a:lstStyle/>
                    <a:p>
                      <a:pPr lvl="0" rtl="0">
                        <a:spcBef>
                          <a:spcPts val="0"/>
                        </a:spcBef>
                        <a:buNone/>
                      </a:pPr>
                      <a:r>
                        <a:rPr lang="en">
                          <a:latin typeface="Roboto"/>
                          <a:ea typeface="Roboto"/>
                          <a:cs typeface="Roboto"/>
                          <a:sym typeface="Roboto"/>
                        </a:rPr>
                        <a:t>Administrative Expenses</a:t>
                      </a:r>
                    </a:p>
                  </a:txBody>
                  <a:tcPr marT="91425" marB="91425" marR="91425" marL="91425"/>
                </a:tc>
                <a:tc>
                  <a:txBody>
                    <a:bodyPr>
                      <a:noAutofit/>
                    </a:bodyPr>
                    <a:lstStyle/>
                    <a:p>
                      <a:pPr lvl="0" rtl="0">
                        <a:lnSpc>
                          <a:spcPct val="115000"/>
                        </a:lnSpc>
                        <a:spcBef>
                          <a:spcPts val="0"/>
                        </a:spcBef>
                        <a:buNone/>
                      </a:pPr>
                      <a:r>
                        <a:rPr lang="en">
                          <a:latin typeface="Roboto"/>
                          <a:ea typeface="Roboto"/>
                          <a:cs typeface="Roboto"/>
                          <a:sym typeface="Roboto"/>
                        </a:rPr>
                        <a:t>$62,616</a:t>
                      </a:r>
                    </a:p>
                  </a:txBody>
                  <a:tcPr marT="91425" marB="91425" marR="91425" marL="91425"/>
                </a:tc>
              </a:tr>
              <a:tr h="410925">
                <a:tc>
                  <a:txBody>
                    <a:bodyPr>
                      <a:noAutofit/>
                    </a:bodyPr>
                    <a:lstStyle/>
                    <a:p>
                      <a:pPr lvl="0" rtl="0">
                        <a:spcBef>
                          <a:spcPts val="0"/>
                        </a:spcBef>
                        <a:buNone/>
                      </a:pPr>
                      <a:r>
                        <a:rPr lang="en">
                          <a:latin typeface="Roboto"/>
                          <a:ea typeface="Roboto"/>
                          <a:cs typeface="Roboto"/>
                          <a:sym typeface="Roboto"/>
                        </a:rPr>
                        <a:t> Fundraising Expenses</a:t>
                      </a:r>
                    </a:p>
                  </a:txBody>
                  <a:tcPr marT="91425" marB="91425" marR="91425" marL="91425"/>
                </a:tc>
                <a:tc>
                  <a:txBody>
                    <a:bodyPr>
                      <a:noAutofit/>
                    </a:bodyPr>
                    <a:lstStyle/>
                    <a:p>
                      <a:pPr lvl="0" rtl="0">
                        <a:lnSpc>
                          <a:spcPct val="115000"/>
                        </a:lnSpc>
                        <a:spcBef>
                          <a:spcPts val="0"/>
                        </a:spcBef>
                        <a:buNone/>
                      </a:pPr>
                      <a:r>
                        <a:rPr lang="en">
                          <a:latin typeface="Roboto"/>
                          <a:ea typeface="Roboto"/>
                          <a:cs typeface="Roboto"/>
                          <a:sym typeface="Roboto"/>
                        </a:rPr>
                        <a:t>$1,436,518</a:t>
                      </a:r>
                    </a:p>
                  </a:txBody>
                  <a:tcPr marT="91425" marB="91425" marR="91425" marL="91425"/>
                </a:tc>
              </a:tr>
            </a:tbl>
          </a:graphicData>
        </a:graphic>
      </p:graphicFrame>
      <p:sp>
        <p:nvSpPr>
          <p:cNvPr id="97" name="Shape 97"/>
          <p:cNvSpPr txBox="1"/>
          <p:nvPr/>
        </p:nvSpPr>
        <p:spPr>
          <a:xfrm>
            <a:off x="1242100" y="816350"/>
            <a:ext cx="2156400" cy="272400"/>
          </a:xfrm>
          <a:prstGeom prst="rect">
            <a:avLst/>
          </a:prstGeom>
          <a:noFill/>
          <a:ln>
            <a:noFill/>
          </a:ln>
        </p:spPr>
        <p:txBody>
          <a:bodyPr anchorCtr="0" anchor="t" bIns="91425" lIns="91425" rIns="91425" tIns="91425">
            <a:noAutofit/>
          </a:bodyPr>
          <a:lstStyle/>
          <a:p>
            <a:pPr lvl="0">
              <a:spcBef>
                <a:spcPts val="0"/>
              </a:spcBef>
              <a:buNone/>
            </a:pPr>
            <a:r>
              <a:rPr lang="en" sz="1800">
                <a:solidFill>
                  <a:srgbClr val="434343"/>
                </a:solidFill>
                <a:latin typeface="Roboto"/>
                <a:ea typeface="Roboto"/>
                <a:cs typeface="Roboto"/>
                <a:sym typeface="Roboto"/>
              </a:rPr>
              <a:t>Income Statement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1" name="Shape 101"/>
        <p:cNvGrpSpPr/>
        <p:nvPr/>
      </p:nvGrpSpPr>
      <p:grpSpPr>
        <a:xfrm>
          <a:off x="0" y="0"/>
          <a:ext cx="0" cy="0"/>
          <a:chOff x="0" y="0"/>
          <a:chExt cx="0" cy="0"/>
        </a:xfrm>
      </p:grpSpPr>
      <p:sp>
        <p:nvSpPr>
          <p:cNvPr id="102" name="Shape 102"/>
          <p:cNvSpPr txBox="1"/>
          <p:nvPr>
            <p:ph type="title"/>
          </p:nvPr>
        </p:nvSpPr>
        <p:spPr>
          <a:xfrm>
            <a:off x="311700" y="315925"/>
            <a:ext cx="8520600" cy="831300"/>
          </a:xfrm>
          <a:prstGeom prst="rect">
            <a:avLst/>
          </a:prstGeom>
        </p:spPr>
        <p:txBody>
          <a:bodyPr anchorCtr="0" anchor="b" bIns="91425" lIns="91425" rIns="91425" tIns="91425">
            <a:noAutofit/>
          </a:bodyPr>
          <a:lstStyle/>
          <a:p>
            <a:pPr lvl="0" rtl="0" algn="ctr">
              <a:spcBef>
                <a:spcPts val="0"/>
              </a:spcBef>
              <a:buNone/>
            </a:pPr>
            <a:r>
              <a:rPr lang="en" sz="2800">
                <a:solidFill>
                  <a:srgbClr val="666666"/>
                </a:solidFill>
                <a:latin typeface="Roboto"/>
                <a:ea typeface="Roboto"/>
                <a:cs typeface="Roboto"/>
                <a:sym typeface="Roboto"/>
              </a:rPr>
              <a:t>CPYC SYNOPSIS</a:t>
            </a:r>
          </a:p>
        </p:txBody>
      </p:sp>
      <p:pic>
        <p:nvPicPr>
          <p:cNvPr descr="Screen Shot 2016-12-02 at 9.25.42 AM.png" id="103" name="Shape 103"/>
          <p:cNvPicPr preferRelativeResize="0"/>
          <p:nvPr/>
        </p:nvPicPr>
        <p:blipFill rotWithShape="1">
          <a:blip r:embed="rId3">
            <a:alphaModFix/>
          </a:blip>
          <a:srcRect b="0" l="387" r="377" t="0"/>
          <a:stretch/>
        </p:blipFill>
        <p:spPr>
          <a:xfrm>
            <a:off x="1640425" y="1605449"/>
            <a:ext cx="5863158" cy="3351449"/>
          </a:xfrm>
          <a:prstGeom prst="rect">
            <a:avLst/>
          </a:prstGeom>
          <a:noFill/>
          <a:ln>
            <a:noFill/>
          </a:ln>
        </p:spPr>
      </p:pic>
      <p:sp>
        <p:nvSpPr>
          <p:cNvPr id="104" name="Shape 104"/>
          <p:cNvSpPr txBox="1"/>
          <p:nvPr/>
        </p:nvSpPr>
        <p:spPr>
          <a:xfrm>
            <a:off x="1263225" y="1203137"/>
            <a:ext cx="2115600" cy="326100"/>
          </a:xfrm>
          <a:prstGeom prst="rect">
            <a:avLst/>
          </a:prstGeom>
          <a:noFill/>
          <a:ln>
            <a:noFill/>
          </a:ln>
        </p:spPr>
        <p:txBody>
          <a:bodyPr anchorCtr="0" anchor="t" bIns="91425" lIns="91425" rIns="91425" tIns="91425">
            <a:noAutofit/>
          </a:bodyPr>
          <a:lstStyle/>
          <a:p>
            <a:pPr lvl="0">
              <a:spcBef>
                <a:spcPts val="0"/>
              </a:spcBef>
              <a:buNone/>
            </a:pPr>
            <a:r>
              <a:rPr lang="en" sz="1800">
                <a:solidFill>
                  <a:srgbClr val="434343"/>
                </a:solidFill>
                <a:latin typeface="Roboto"/>
                <a:ea typeface="Roboto"/>
                <a:cs typeface="Roboto"/>
                <a:sym typeface="Roboto"/>
              </a:rPr>
              <a:t>Financial Chart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8" name="Shape 108"/>
        <p:cNvGrpSpPr/>
        <p:nvPr/>
      </p:nvGrpSpPr>
      <p:grpSpPr>
        <a:xfrm>
          <a:off x="0" y="0"/>
          <a:ext cx="0" cy="0"/>
          <a:chOff x="0" y="0"/>
          <a:chExt cx="0" cy="0"/>
        </a:xfrm>
      </p:grpSpPr>
      <p:sp>
        <p:nvSpPr>
          <p:cNvPr id="109" name="Shape 109"/>
          <p:cNvSpPr txBox="1"/>
          <p:nvPr>
            <p:ph type="title"/>
          </p:nvPr>
        </p:nvSpPr>
        <p:spPr>
          <a:xfrm>
            <a:off x="773700" y="1806450"/>
            <a:ext cx="7596600" cy="1530600"/>
          </a:xfrm>
          <a:prstGeom prst="rect">
            <a:avLst/>
          </a:prstGeom>
        </p:spPr>
        <p:txBody>
          <a:bodyPr anchorCtr="0" anchor="ctr" bIns="91425" lIns="91425" rIns="91425" tIns="91425">
            <a:noAutofit/>
          </a:bodyPr>
          <a:lstStyle/>
          <a:p>
            <a:pPr lvl="0" rtl="0">
              <a:spcBef>
                <a:spcPts val="0"/>
              </a:spcBef>
              <a:buNone/>
            </a:pPr>
            <a:r>
              <a:rPr b="0" lang="en">
                <a:solidFill>
                  <a:srgbClr val="666666"/>
                </a:solidFill>
                <a:latin typeface="Roboto"/>
                <a:ea typeface="Roboto"/>
                <a:cs typeface="Roboto"/>
                <a:sym typeface="Roboto"/>
              </a:rPr>
              <a:t>SITE ANALYSIS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311700" y="468625"/>
            <a:ext cx="8520600" cy="626100"/>
          </a:xfrm>
          <a:prstGeom prst="rect">
            <a:avLst/>
          </a:prstGeom>
        </p:spPr>
        <p:txBody>
          <a:bodyPr anchorCtr="0" anchor="b" bIns="91425" lIns="91425" rIns="91425" tIns="91425">
            <a:noAutofit/>
          </a:bodyPr>
          <a:lstStyle/>
          <a:p>
            <a:pPr lvl="0" rtl="0" algn="ctr">
              <a:spcBef>
                <a:spcPts val="0"/>
              </a:spcBef>
              <a:buNone/>
            </a:pPr>
            <a:r>
              <a:rPr b="0" lang="en">
                <a:solidFill>
                  <a:srgbClr val="666666"/>
                </a:solidFill>
                <a:latin typeface="Roboto"/>
                <a:ea typeface="Roboto"/>
                <a:cs typeface="Roboto"/>
                <a:sym typeface="Roboto"/>
              </a:rPr>
              <a:t>SITE ANALYSIS</a:t>
            </a:r>
          </a:p>
        </p:txBody>
      </p:sp>
      <p:sp>
        <p:nvSpPr>
          <p:cNvPr id="115" name="Shape 115"/>
          <p:cNvSpPr txBox="1"/>
          <p:nvPr/>
        </p:nvSpPr>
        <p:spPr>
          <a:xfrm>
            <a:off x="510875" y="1210825"/>
            <a:ext cx="7949700" cy="3780000"/>
          </a:xfrm>
          <a:prstGeom prst="rect">
            <a:avLst/>
          </a:prstGeom>
          <a:noFill/>
          <a:ln>
            <a:noFill/>
          </a:ln>
        </p:spPr>
        <p:txBody>
          <a:bodyPr anchorCtr="0" anchor="ctr" bIns="91425" lIns="91425" rIns="91425" tIns="91425">
            <a:noAutofit/>
          </a:bodyPr>
          <a:lstStyle/>
          <a:p>
            <a:pPr indent="-330200" lvl="0" marL="457200" rtl="0">
              <a:lnSpc>
                <a:spcPct val="150000"/>
              </a:lnSpc>
              <a:spcBef>
                <a:spcPts val="0"/>
              </a:spcBef>
              <a:spcAft>
                <a:spcPts val="1600"/>
              </a:spcAft>
              <a:buClr>
                <a:srgbClr val="434343"/>
              </a:buClr>
              <a:buSzPct val="100000"/>
              <a:buFont typeface="Roboto"/>
              <a:buChar char="●"/>
            </a:pPr>
            <a:r>
              <a:rPr lang="en" sz="1600">
                <a:solidFill>
                  <a:srgbClr val="434343"/>
                </a:solidFill>
                <a:latin typeface="Roboto"/>
                <a:ea typeface="Roboto"/>
                <a:cs typeface="Roboto"/>
                <a:sym typeface="Roboto"/>
              </a:rPr>
              <a:t>Confusing logo</a:t>
            </a:r>
          </a:p>
          <a:p>
            <a:pPr indent="-330200" lvl="0" marL="457200" rtl="0">
              <a:lnSpc>
                <a:spcPct val="150000"/>
              </a:lnSpc>
              <a:spcBef>
                <a:spcPts val="0"/>
              </a:spcBef>
              <a:spcAft>
                <a:spcPts val="1600"/>
              </a:spcAft>
              <a:buClr>
                <a:srgbClr val="434343"/>
              </a:buClr>
              <a:buSzPct val="100000"/>
              <a:buFont typeface="Roboto"/>
              <a:buChar char="●"/>
            </a:pPr>
            <a:r>
              <a:rPr lang="en" sz="1600">
                <a:solidFill>
                  <a:srgbClr val="434343"/>
                </a:solidFill>
                <a:latin typeface="Roboto"/>
                <a:ea typeface="Roboto"/>
                <a:cs typeface="Roboto"/>
                <a:sym typeface="Roboto"/>
              </a:rPr>
              <a:t>Table-based layout</a:t>
            </a:r>
          </a:p>
          <a:p>
            <a:pPr indent="-330200" lvl="0" marL="457200" rtl="0">
              <a:lnSpc>
                <a:spcPct val="150000"/>
              </a:lnSpc>
              <a:spcBef>
                <a:spcPts val="0"/>
              </a:spcBef>
              <a:spcAft>
                <a:spcPts val="1600"/>
              </a:spcAft>
              <a:buClr>
                <a:srgbClr val="434343"/>
              </a:buClr>
              <a:buSzPct val="100000"/>
              <a:buFont typeface="Roboto"/>
              <a:buChar char="●"/>
            </a:pPr>
            <a:r>
              <a:rPr lang="en" sz="1600">
                <a:solidFill>
                  <a:srgbClr val="434343"/>
                </a:solidFill>
                <a:latin typeface="Roboto"/>
                <a:ea typeface="Roboto"/>
                <a:cs typeface="Roboto"/>
                <a:sym typeface="Roboto"/>
              </a:rPr>
              <a:t>unresponsive</a:t>
            </a:r>
          </a:p>
          <a:p>
            <a:pPr indent="-330200" lvl="0" marL="457200" rtl="0">
              <a:lnSpc>
                <a:spcPct val="150000"/>
              </a:lnSpc>
              <a:spcBef>
                <a:spcPts val="0"/>
              </a:spcBef>
              <a:spcAft>
                <a:spcPts val="1600"/>
              </a:spcAft>
              <a:buClr>
                <a:srgbClr val="434343"/>
              </a:buClr>
              <a:buSzPct val="100000"/>
              <a:buFont typeface="Roboto"/>
              <a:buChar char="●"/>
            </a:pPr>
            <a:r>
              <a:rPr lang="en" sz="1600">
                <a:solidFill>
                  <a:srgbClr val="434343"/>
                </a:solidFill>
                <a:latin typeface="Roboto"/>
                <a:ea typeface="Roboto"/>
                <a:cs typeface="Roboto"/>
                <a:sym typeface="Roboto"/>
              </a:rPr>
              <a:t>Inconsistent Navigation.</a:t>
            </a:r>
          </a:p>
          <a:p>
            <a:pPr indent="-330200" lvl="0" marL="457200" rtl="0">
              <a:lnSpc>
                <a:spcPct val="150000"/>
              </a:lnSpc>
              <a:spcBef>
                <a:spcPts val="0"/>
              </a:spcBef>
              <a:spcAft>
                <a:spcPts val="1600"/>
              </a:spcAft>
              <a:buClr>
                <a:srgbClr val="434343"/>
              </a:buClr>
              <a:buSzPct val="100000"/>
              <a:buFont typeface="Roboto"/>
              <a:buChar char="●"/>
            </a:pPr>
            <a:r>
              <a:rPr lang="en" sz="1600">
                <a:solidFill>
                  <a:srgbClr val="434343"/>
                </a:solidFill>
                <a:latin typeface="Roboto"/>
                <a:ea typeface="Roboto"/>
                <a:cs typeface="Roboto"/>
                <a:sym typeface="Roboto"/>
              </a:rPr>
              <a:t>Missing call to action</a:t>
            </a:r>
            <a:r>
              <a:rPr lang="en" sz="1600">
                <a:solidFill>
                  <a:srgbClr val="434343"/>
                </a:solidFill>
                <a:latin typeface="Roboto"/>
                <a:ea typeface="Roboto"/>
                <a:cs typeface="Roboto"/>
                <a:sym typeface="Roboto"/>
              </a:rPr>
              <a:t>-  </a:t>
            </a:r>
          </a:p>
          <a:p>
            <a:pPr indent="-330200" lvl="0" marL="457200" rtl="0">
              <a:lnSpc>
                <a:spcPct val="150000"/>
              </a:lnSpc>
              <a:spcBef>
                <a:spcPts val="0"/>
              </a:spcBef>
              <a:spcAft>
                <a:spcPts val="1600"/>
              </a:spcAft>
              <a:buClr>
                <a:srgbClr val="434343"/>
              </a:buClr>
              <a:buSzPct val="100000"/>
              <a:buFont typeface="Roboto"/>
              <a:buChar char="●"/>
            </a:pPr>
            <a:r>
              <a:rPr lang="en" sz="1600">
                <a:solidFill>
                  <a:srgbClr val="434343"/>
                </a:solidFill>
                <a:latin typeface="Roboto"/>
                <a:ea typeface="Roboto"/>
                <a:cs typeface="Roboto"/>
                <a:sym typeface="Roboto"/>
              </a:rPr>
              <a:t>Single donate button</a:t>
            </a:r>
          </a:p>
          <a:p>
            <a:pPr indent="-330200" lvl="0" marL="457200" rtl="0">
              <a:lnSpc>
                <a:spcPct val="150000"/>
              </a:lnSpc>
              <a:spcBef>
                <a:spcPts val="0"/>
              </a:spcBef>
              <a:spcAft>
                <a:spcPts val="1600"/>
              </a:spcAft>
              <a:buClr>
                <a:srgbClr val="434343"/>
              </a:buClr>
              <a:buSzPct val="100000"/>
              <a:buFont typeface="Roboto"/>
              <a:buChar char="●"/>
            </a:pPr>
            <a:r>
              <a:rPr lang="en" sz="1600">
                <a:solidFill>
                  <a:srgbClr val="434343"/>
                </a:solidFill>
                <a:latin typeface="Roboto"/>
                <a:ea typeface="Roboto"/>
                <a:cs typeface="Roboto"/>
                <a:sym typeface="Roboto"/>
              </a:rPr>
              <a:t>Outdated content</a:t>
            </a:r>
          </a:p>
          <a:p>
            <a:pPr indent="-330200" lvl="0" marL="457200" rtl="0">
              <a:lnSpc>
                <a:spcPct val="150000"/>
              </a:lnSpc>
              <a:spcBef>
                <a:spcPts val="0"/>
              </a:spcBef>
              <a:spcAft>
                <a:spcPts val="1600"/>
              </a:spcAft>
              <a:buClr>
                <a:srgbClr val="434343"/>
              </a:buClr>
              <a:buSzPct val="100000"/>
              <a:buFont typeface="Roboto"/>
              <a:buChar char="●"/>
            </a:pPr>
            <a:r>
              <a:rPr lang="en" sz="1600">
                <a:solidFill>
                  <a:srgbClr val="434343"/>
                </a:solidFill>
                <a:latin typeface="Roboto"/>
                <a:ea typeface="Roboto"/>
                <a:cs typeface="Roboto"/>
                <a:sym typeface="Roboto"/>
              </a:rPr>
              <a:t>Broken links</a:t>
            </a:r>
          </a:p>
          <a:p>
            <a:pPr indent="-330200" lvl="0" marL="457200" rtl="0">
              <a:lnSpc>
                <a:spcPct val="150000"/>
              </a:lnSpc>
              <a:spcBef>
                <a:spcPts val="0"/>
              </a:spcBef>
              <a:spcAft>
                <a:spcPts val="1600"/>
              </a:spcAft>
              <a:buClr>
                <a:srgbClr val="434343"/>
              </a:buClr>
              <a:buSzPct val="100000"/>
              <a:buFont typeface="Roboto"/>
              <a:buChar char="●"/>
            </a:pPr>
            <a:r>
              <a:rPr lang="en" sz="1600">
                <a:solidFill>
                  <a:srgbClr val="434343"/>
                </a:solidFill>
                <a:latin typeface="Roboto"/>
                <a:ea typeface="Roboto"/>
                <a:cs typeface="Roboto"/>
                <a:sym typeface="Roboto"/>
              </a:rPr>
              <a:t>Use of Flash banner at the top of the Home page</a:t>
            </a:r>
          </a:p>
          <a:p>
            <a:pPr indent="-330200" lvl="0" marL="457200" rtl="0">
              <a:lnSpc>
                <a:spcPct val="150000"/>
              </a:lnSpc>
              <a:spcBef>
                <a:spcPts val="0"/>
              </a:spcBef>
              <a:spcAft>
                <a:spcPts val="1600"/>
              </a:spcAft>
              <a:buClr>
                <a:srgbClr val="434343"/>
              </a:buClr>
              <a:buSzPct val="100000"/>
              <a:buFont typeface="Roboto"/>
              <a:buChar char="●"/>
            </a:pPr>
            <a:r>
              <a:rPr lang="en" sz="1600">
                <a:solidFill>
                  <a:srgbClr val="434343"/>
                </a:solidFill>
                <a:latin typeface="Roboto"/>
                <a:ea typeface="Roboto"/>
                <a:cs typeface="Roboto"/>
                <a:sym typeface="Roboto"/>
              </a:rPr>
              <a:t>SEO issues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